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25"/>
  </p:notesMasterIdLst>
  <p:sldIdLst>
    <p:sldId id="256" r:id="rId2"/>
    <p:sldId id="258" r:id="rId3"/>
    <p:sldId id="289" r:id="rId4"/>
    <p:sldId id="290" r:id="rId5"/>
    <p:sldId id="291" r:id="rId6"/>
    <p:sldId id="267" r:id="rId7"/>
    <p:sldId id="288" r:id="rId8"/>
    <p:sldId id="262" r:id="rId9"/>
    <p:sldId id="295" r:id="rId10"/>
    <p:sldId id="292" r:id="rId11"/>
    <p:sldId id="277" r:id="rId12"/>
    <p:sldId id="296" r:id="rId13"/>
    <p:sldId id="298" r:id="rId14"/>
    <p:sldId id="297" r:id="rId15"/>
    <p:sldId id="299" r:id="rId16"/>
    <p:sldId id="300" r:id="rId17"/>
    <p:sldId id="301" r:id="rId18"/>
    <p:sldId id="303" r:id="rId19"/>
    <p:sldId id="302" r:id="rId20"/>
    <p:sldId id="305" r:id="rId21"/>
    <p:sldId id="307" r:id="rId22"/>
    <p:sldId id="294" r:id="rId23"/>
    <p:sldId id="280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498"/>
    <a:srgbClr val="1B59EF"/>
    <a:srgbClr val="57D1FF"/>
    <a:srgbClr val="2E3037"/>
    <a:srgbClr val="15B600"/>
    <a:srgbClr val="5FD133"/>
    <a:srgbClr val="FF3928"/>
    <a:srgbClr val="FF0818"/>
    <a:srgbClr val="FF9C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EF18B4C-E430-4A5E-9458-E45E7665E8EF}">
  <a:tblStyle styleId="{2EF18B4C-E430-4A5E-9458-E45E7665E8E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 autoAdjust="0"/>
    <p:restoredTop sz="82192" autoAdjust="0"/>
  </p:normalViewPr>
  <p:slideViewPr>
    <p:cSldViewPr snapToGrid="0" snapToObjects="1">
      <p:cViewPr>
        <p:scale>
          <a:sx n="99" d="100"/>
          <a:sy n="99" d="100"/>
        </p:scale>
        <p:origin x="-440" y="-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SSD:Users:krlee:Projects:idelve:state-stats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4"/>
    </mc:Choice>
    <mc:Fallback>
      <c:style val="24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5115462604836"/>
          <c:y val="0.0572114307737934"/>
          <c:w val="0.858904880894113"/>
          <c:h val="0.64172079770653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'state-stats.csv'!$A$1</c:f>
              <c:strCache>
                <c:ptCount val="1"/>
                <c:pt idx="0">
                  <c:v>State</c:v>
                </c:pt>
              </c:strCache>
            </c:strRef>
          </c:tx>
          <c:invertIfNegative val="0"/>
          <c:cat>
            <c:strRef>
              <c:f>'state-stats.csv'!$A$2:$A$49</c:f>
              <c:strCache>
                <c:ptCount val="47"/>
                <c:pt idx="0">
                  <c:v>Hawaii</c:v>
                </c:pt>
                <c:pt idx="1">
                  <c:v>Alabama</c:v>
                </c:pt>
                <c:pt idx="2">
                  <c:v>Illinois</c:v>
                </c:pt>
                <c:pt idx="3">
                  <c:v>New Jersey</c:v>
                </c:pt>
                <c:pt idx="4">
                  <c:v>D.C.</c:v>
                </c:pt>
                <c:pt idx="5">
                  <c:v>Montana</c:v>
                </c:pt>
                <c:pt idx="6">
                  <c:v>Missouri</c:v>
                </c:pt>
                <c:pt idx="7">
                  <c:v>California</c:v>
                </c:pt>
                <c:pt idx="8">
                  <c:v>Texas</c:v>
                </c:pt>
                <c:pt idx="9">
                  <c:v>Kansas</c:v>
                </c:pt>
                <c:pt idx="10">
                  <c:v>New York</c:v>
                </c:pt>
                <c:pt idx="11">
                  <c:v>Minnesota</c:v>
                </c:pt>
                <c:pt idx="12">
                  <c:v>Georgia</c:v>
                </c:pt>
                <c:pt idx="13">
                  <c:v>Florida</c:v>
                </c:pt>
                <c:pt idx="14">
                  <c:v>Indiana</c:v>
                </c:pt>
                <c:pt idx="15">
                  <c:v>Iowa</c:v>
                </c:pt>
                <c:pt idx="16">
                  <c:v>Pennsylvania</c:v>
                </c:pt>
                <c:pt idx="17">
                  <c:v>Nevada</c:v>
                </c:pt>
                <c:pt idx="18">
                  <c:v>Wyoming</c:v>
                </c:pt>
                <c:pt idx="19">
                  <c:v>South Dakota</c:v>
                </c:pt>
                <c:pt idx="20">
                  <c:v>Kentucky</c:v>
                </c:pt>
                <c:pt idx="21">
                  <c:v>Tennessee</c:v>
                </c:pt>
                <c:pt idx="22">
                  <c:v>Rhode Island</c:v>
                </c:pt>
                <c:pt idx="23">
                  <c:v>U.S. Total</c:v>
                </c:pt>
                <c:pt idx="24">
                  <c:v>Wisconsin</c:v>
                </c:pt>
                <c:pt idx="25">
                  <c:v>Ohio</c:v>
                </c:pt>
                <c:pt idx="26">
                  <c:v>Arizona</c:v>
                </c:pt>
                <c:pt idx="27">
                  <c:v>North Carolina</c:v>
                </c:pt>
                <c:pt idx="28">
                  <c:v>Utah</c:v>
                </c:pt>
                <c:pt idx="29">
                  <c:v>Michigan</c:v>
                </c:pt>
                <c:pt idx="30">
                  <c:v>Virginia</c:v>
                </c:pt>
                <c:pt idx="31">
                  <c:v>Alaska</c:v>
                </c:pt>
                <c:pt idx="32">
                  <c:v>Colorado</c:v>
                </c:pt>
                <c:pt idx="33">
                  <c:v>Maine</c:v>
                </c:pt>
                <c:pt idx="34">
                  <c:v>South Carolina</c:v>
                </c:pt>
                <c:pt idx="35">
                  <c:v>Delaware</c:v>
                </c:pt>
                <c:pt idx="36">
                  <c:v>Massachusetts</c:v>
                </c:pt>
                <c:pt idx="37">
                  <c:v>Louisiana</c:v>
                </c:pt>
                <c:pt idx="38">
                  <c:v>Oregon</c:v>
                </c:pt>
                <c:pt idx="39">
                  <c:v>Vermont</c:v>
                </c:pt>
                <c:pt idx="40">
                  <c:v>New Hampshire</c:v>
                </c:pt>
                <c:pt idx="41">
                  <c:v>New Mexico</c:v>
                </c:pt>
                <c:pt idx="42">
                  <c:v>Maryland</c:v>
                </c:pt>
                <c:pt idx="43">
                  <c:v>West Virginia</c:v>
                </c:pt>
                <c:pt idx="44">
                  <c:v>Connecticut</c:v>
                </c:pt>
                <c:pt idx="45">
                  <c:v>Oklahoma</c:v>
                </c:pt>
                <c:pt idx="46">
                  <c:v>Washington</c:v>
                </c:pt>
              </c:strCache>
            </c:strRef>
          </c:cat>
          <c:val>
            <c:numRef>
              <c:f>'state-stats.csv'!$A$2:$A$49</c:f>
              <c:numCache>
                <c:formatCode>General</c:formatCode>
                <c:ptCount val="48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</c:numCache>
            </c:numRef>
          </c:val>
        </c:ser>
        <c:ser>
          <c:idx val="1"/>
          <c:order val="1"/>
          <c:tx>
            <c:strRef>
              <c:f>'state-stats.csv'!$B$1</c:f>
              <c:strCache>
                <c:ptCount val="1"/>
                <c:pt idx="0">
                  <c:v>Percent Participating in Integrated Employment</c:v>
                </c:pt>
              </c:strCache>
            </c:strRef>
          </c:tx>
          <c:invertIfNegative val="0"/>
          <c:cat>
            <c:strRef>
              <c:f>'state-stats.csv'!$A$2:$A$49</c:f>
              <c:strCache>
                <c:ptCount val="47"/>
                <c:pt idx="0">
                  <c:v>Hawaii</c:v>
                </c:pt>
                <c:pt idx="1">
                  <c:v>Alabama</c:v>
                </c:pt>
                <c:pt idx="2">
                  <c:v>Illinois</c:v>
                </c:pt>
                <c:pt idx="3">
                  <c:v>New Jersey</c:v>
                </c:pt>
                <c:pt idx="4">
                  <c:v>D.C.</c:v>
                </c:pt>
                <c:pt idx="5">
                  <c:v>Montana</c:v>
                </c:pt>
                <c:pt idx="6">
                  <c:v>Missouri</c:v>
                </c:pt>
                <c:pt idx="7">
                  <c:v>California</c:v>
                </c:pt>
                <c:pt idx="8">
                  <c:v>Texas</c:v>
                </c:pt>
                <c:pt idx="9">
                  <c:v>Kansas</c:v>
                </c:pt>
                <c:pt idx="10">
                  <c:v>New York</c:v>
                </c:pt>
                <c:pt idx="11">
                  <c:v>Minnesota</c:v>
                </c:pt>
                <c:pt idx="12">
                  <c:v>Georgia</c:v>
                </c:pt>
                <c:pt idx="13">
                  <c:v>Florida</c:v>
                </c:pt>
                <c:pt idx="14">
                  <c:v>Indiana</c:v>
                </c:pt>
                <c:pt idx="15">
                  <c:v>Iowa</c:v>
                </c:pt>
                <c:pt idx="16">
                  <c:v>Pennsylvania</c:v>
                </c:pt>
                <c:pt idx="17">
                  <c:v>Nevada</c:v>
                </c:pt>
                <c:pt idx="18">
                  <c:v>Wyoming</c:v>
                </c:pt>
                <c:pt idx="19">
                  <c:v>South Dakota</c:v>
                </c:pt>
                <c:pt idx="20">
                  <c:v>Kentucky</c:v>
                </c:pt>
                <c:pt idx="21">
                  <c:v>Tennessee</c:v>
                </c:pt>
                <c:pt idx="22">
                  <c:v>Rhode Island</c:v>
                </c:pt>
                <c:pt idx="23">
                  <c:v>U.S. Total</c:v>
                </c:pt>
                <c:pt idx="24">
                  <c:v>Wisconsin</c:v>
                </c:pt>
                <c:pt idx="25">
                  <c:v>Ohio</c:v>
                </c:pt>
                <c:pt idx="26">
                  <c:v>Arizona</c:v>
                </c:pt>
                <c:pt idx="27">
                  <c:v>North Carolina</c:v>
                </c:pt>
                <c:pt idx="28">
                  <c:v>Utah</c:v>
                </c:pt>
                <c:pt idx="29">
                  <c:v>Michigan</c:v>
                </c:pt>
                <c:pt idx="30">
                  <c:v>Virginia</c:v>
                </c:pt>
                <c:pt idx="31">
                  <c:v>Alaska</c:v>
                </c:pt>
                <c:pt idx="32">
                  <c:v>Colorado</c:v>
                </c:pt>
                <c:pt idx="33">
                  <c:v>Maine</c:v>
                </c:pt>
                <c:pt idx="34">
                  <c:v>South Carolina</c:v>
                </c:pt>
                <c:pt idx="35">
                  <c:v>Delaware</c:v>
                </c:pt>
                <c:pt idx="36">
                  <c:v>Massachusetts</c:v>
                </c:pt>
                <c:pt idx="37">
                  <c:v>Louisiana</c:v>
                </c:pt>
                <c:pt idx="38">
                  <c:v>Oregon</c:v>
                </c:pt>
                <c:pt idx="39">
                  <c:v>Vermont</c:v>
                </c:pt>
                <c:pt idx="40">
                  <c:v>New Hampshire</c:v>
                </c:pt>
                <c:pt idx="41">
                  <c:v>New Mexico</c:v>
                </c:pt>
                <c:pt idx="42">
                  <c:v>Maryland</c:v>
                </c:pt>
                <c:pt idx="43">
                  <c:v>West Virginia</c:v>
                </c:pt>
                <c:pt idx="44">
                  <c:v>Connecticut</c:v>
                </c:pt>
                <c:pt idx="45">
                  <c:v>Oklahoma</c:v>
                </c:pt>
                <c:pt idx="46">
                  <c:v>Washington</c:v>
                </c:pt>
              </c:strCache>
            </c:strRef>
          </c:cat>
          <c:val>
            <c:numRef>
              <c:f>'state-stats.csv'!$B$2:$B$49</c:f>
              <c:numCache>
                <c:formatCode>General</c:formatCode>
                <c:ptCount val="48"/>
                <c:pt idx="0">
                  <c:v>2.0</c:v>
                </c:pt>
                <c:pt idx="1">
                  <c:v>4.0</c:v>
                </c:pt>
                <c:pt idx="2">
                  <c:v>6.0</c:v>
                </c:pt>
                <c:pt idx="3">
                  <c:v>11.0</c:v>
                </c:pt>
                <c:pt idx="4">
                  <c:v>12.0</c:v>
                </c:pt>
                <c:pt idx="5">
                  <c:v>12.0</c:v>
                </c:pt>
                <c:pt idx="6">
                  <c:v>12.0</c:v>
                </c:pt>
                <c:pt idx="7">
                  <c:v>12.0</c:v>
                </c:pt>
                <c:pt idx="8">
                  <c:v>13.0</c:v>
                </c:pt>
                <c:pt idx="9">
                  <c:v>13.0</c:v>
                </c:pt>
                <c:pt idx="10">
                  <c:v>13.0</c:v>
                </c:pt>
                <c:pt idx="11">
                  <c:v>13.0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17.0</c:v>
                </c:pt>
                <c:pt idx="16">
                  <c:v>18.0</c:v>
                </c:pt>
                <c:pt idx="17">
                  <c:v>18.0</c:v>
                </c:pt>
                <c:pt idx="18">
                  <c:v>18.0</c:v>
                </c:pt>
                <c:pt idx="19">
                  <c:v>18.0</c:v>
                </c:pt>
                <c:pt idx="20">
                  <c:v>18.0</c:v>
                </c:pt>
                <c:pt idx="21">
                  <c:v>19.0</c:v>
                </c:pt>
                <c:pt idx="22">
                  <c:v>19.0</c:v>
                </c:pt>
                <c:pt idx="23">
                  <c:v>19.0</c:v>
                </c:pt>
                <c:pt idx="24">
                  <c:v>21.0</c:v>
                </c:pt>
                <c:pt idx="25">
                  <c:v>21.0</c:v>
                </c:pt>
                <c:pt idx="26">
                  <c:v>21.0</c:v>
                </c:pt>
                <c:pt idx="27">
                  <c:v>22.0</c:v>
                </c:pt>
                <c:pt idx="28">
                  <c:v>23.0</c:v>
                </c:pt>
                <c:pt idx="29">
                  <c:v>23.0</c:v>
                </c:pt>
                <c:pt idx="30">
                  <c:v>24.0</c:v>
                </c:pt>
                <c:pt idx="31">
                  <c:v>26.0</c:v>
                </c:pt>
                <c:pt idx="32">
                  <c:v>27.0</c:v>
                </c:pt>
                <c:pt idx="33">
                  <c:v>28.0</c:v>
                </c:pt>
                <c:pt idx="34">
                  <c:v>29.0</c:v>
                </c:pt>
                <c:pt idx="35">
                  <c:v>29.0</c:v>
                </c:pt>
                <c:pt idx="36">
                  <c:v>29.0</c:v>
                </c:pt>
                <c:pt idx="37">
                  <c:v>31.0</c:v>
                </c:pt>
                <c:pt idx="38">
                  <c:v>32.0</c:v>
                </c:pt>
                <c:pt idx="39">
                  <c:v>37.0</c:v>
                </c:pt>
                <c:pt idx="40">
                  <c:v>38.0</c:v>
                </c:pt>
                <c:pt idx="41">
                  <c:v>39.0</c:v>
                </c:pt>
                <c:pt idx="42">
                  <c:v>40.0</c:v>
                </c:pt>
                <c:pt idx="43">
                  <c:v>41.0</c:v>
                </c:pt>
                <c:pt idx="44">
                  <c:v>49.0</c:v>
                </c:pt>
                <c:pt idx="45">
                  <c:v>62.0</c:v>
                </c:pt>
                <c:pt idx="46">
                  <c:v>86.0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9728264"/>
        <c:axId val="2099731576"/>
      </c:barChart>
      <c:catAx>
        <c:axId val="209972826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800" baseline="0">
                <a:solidFill>
                  <a:schemeClr val="bg1">
                    <a:lumMod val="95000"/>
                  </a:schemeClr>
                </a:solidFill>
                <a:latin typeface="Quicksand Book Regular"/>
              </a:defRPr>
            </a:pPr>
            <a:endParaRPr lang="en-US"/>
          </a:p>
        </c:txPr>
        <c:crossAx val="2099731576"/>
        <c:crosses val="autoZero"/>
        <c:auto val="0"/>
        <c:lblAlgn val="ctr"/>
        <c:lblOffset val="100"/>
        <c:noMultiLvlLbl val="0"/>
      </c:catAx>
      <c:valAx>
        <c:axId val="20997315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bg1">
                    <a:lumMod val="95000"/>
                  </a:schemeClr>
                </a:solidFill>
                <a:latin typeface="Quicksand Book Regular"/>
              </a:defRPr>
            </a:pPr>
            <a:endParaRPr lang="en-US"/>
          </a:p>
        </c:txPr>
        <c:crossAx val="20997282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157651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I’m Krislin</a:t>
            </a:r>
            <a:r>
              <a:rPr lang="en-US" baseline="0" dirty="0" smtClean="0"/>
              <a:t> Lee, and my team’s HACC 2016 submission is </a:t>
            </a:r>
            <a:r>
              <a:rPr lang="en-US" baseline="0" dirty="0" err="1" smtClean="0"/>
              <a:t>iDelve</a:t>
            </a:r>
            <a:r>
              <a:rPr lang="en-US" baseline="0" dirty="0" smtClean="0"/>
              <a:t>, 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Which is an accessible social app for skills tracking, that promotes self-awareness, self-confidence, self-growth, and community support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This was built to support the State’s integration employment initiatives.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We built </a:t>
            </a:r>
            <a:r>
              <a:rPr lang="en-US" dirty="0" err="1" smtClean="0"/>
              <a:t>iDelve</a:t>
            </a:r>
            <a:r>
              <a:rPr lang="en-US" baseline="0" dirty="0" smtClean="0"/>
              <a:t> to help in this process of discovery and career planning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err="1" smtClean="0"/>
              <a:t>iDelve</a:t>
            </a:r>
            <a:r>
              <a:rPr lang="en-US" baseline="0" dirty="0" smtClean="0"/>
              <a:t> consumer-focused app giving job seekers with full control and access to their career related information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Throughout this </a:t>
            </a:r>
            <a:r>
              <a:rPr lang="en-US" baseline="0" dirty="0" err="1" smtClean="0"/>
              <a:t>hackathon</a:t>
            </a:r>
            <a:r>
              <a:rPr lang="en-US" baseline="0" dirty="0" smtClean="0"/>
              <a:t>, we worked closely with the Department of Health and end users to design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an app that job seekers and their supports can use -- simple, accessible, easy to use – </a:t>
            </a:r>
            <a:r>
              <a:rPr lang="en-US" baseline="0" dirty="0" err="1" smtClean="0"/>
              <a:t>iPad</a:t>
            </a:r>
            <a:r>
              <a:rPr lang="en-US" baseline="0" dirty="0" smtClean="0"/>
              <a:t> is the target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Three main</a:t>
            </a:r>
            <a:r>
              <a:rPr lang="en-US" baseline="0" dirty="0" smtClean="0"/>
              <a:t> </a:t>
            </a:r>
            <a:r>
              <a:rPr lang="en-US" dirty="0" smtClean="0"/>
              <a:t>choices</a:t>
            </a:r>
          </a:p>
          <a:p>
            <a:pPr lvl="0" rtl="0">
              <a:spcBef>
                <a:spcPts val="0"/>
              </a:spcBef>
              <a:buNone/>
            </a:pP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My</a:t>
            </a:r>
            <a:r>
              <a:rPr lang="en-US" baseline="0" dirty="0" smtClean="0"/>
              <a:t> Profile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My Team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My Resume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My profile</a:t>
            </a:r>
          </a:p>
          <a:p>
            <a:pPr lvl="0" rtl="0">
              <a:spcBef>
                <a:spcPts val="0"/>
              </a:spcBef>
              <a:buNone/>
            </a:pP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="1" dirty="0" smtClean="0"/>
              <a:t>We use simple prompts to help users provide information about themselves. While they may sound simple, these statements are actual a proven way to affirm a person’s value and promote their self-awareness, self-esteem, and self-confidence</a:t>
            </a:r>
            <a:r>
              <a:rPr lang="en-US" b="1" baseline="0" dirty="0" smtClean="0"/>
              <a:t> as they continually interact and reflect on them.</a:t>
            </a:r>
            <a:endParaRPr lang="en-US" b="1" dirty="0" smtClean="0"/>
          </a:p>
          <a:p>
            <a:pPr lvl="0" rtl="0">
              <a:spcBef>
                <a:spcPts val="0"/>
              </a:spcBef>
              <a:buNone/>
            </a:pP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-- </a:t>
            </a:r>
            <a:r>
              <a:rPr lang="en-US" dirty="0" err="1" smtClean="0"/>
              <a:t>i</a:t>
            </a:r>
            <a:r>
              <a:rPr lang="en-US" dirty="0" smtClean="0"/>
              <a:t> am (personal traits)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-- </a:t>
            </a:r>
            <a:r>
              <a:rPr lang="en-US" dirty="0" err="1" smtClean="0"/>
              <a:t>i</a:t>
            </a:r>
            <a:r>
              <a:rPr lang="en-US" dirty="0" smtClean="0"/>
              <a:t> can (abilities/skills)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-- </a:t>
            </a:r>
            <a:r>
              <a:rPr lang="en-US" dirty="0" err="1" smtClean="0"/>
              <a:t>i</a:t>
            </a:r>
            <a:r>
              <a:rPr lang="en-US" dirty="0" smtClean="0"/>
              <a:t> like (interests)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   -- interests improve job satisfaction, motivation, growth, and performance</a:t>
            </a:r>
          </a:p>
          <a:p>
            <a:pPr lvl="0" rtl="0">
              <a:spcBef>
                <a:spcPts val="0"/>
              </a:spcBef>
              <a:buNone/>
            </a:pP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--</a:t>
            </a:r>
            <a:r>
              <a:rPr lang="en-US" baseline="0" dirty="0" smtClean="0"/>
              <a:t> overall</a:t>
            </a: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   -- makes it easier for team to identify potential employment opportunities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Select My</a:t>
            </a:r>
            <a:r>
              <a:rPr lang="en-US" baseline="0" dirty="0" smtClean="0"/>
              <a:t> Team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my team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-- contact info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-- collaborate to capture and post information on behalf of job seeker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-- network with each other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Select My Resume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My Resume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-- take information from gathered through app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-- specify employable skills and personality traits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-- generate resume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Word resume can be sent</a:t>
            </a:r>
            <a:r>
              <a:rPr lang="en-US" baseline="0" dirty="0" smtClean="0"/>
              <a:t> to employers, job specialist, or anyone else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-- a career is a journey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   -- gain confidence and pursue learning opportunities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   -- training modules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   -- </a:t>
            </a:r>
            <a:r>
              <a:rPr lang="en-US" dirty="0" err="1" smtClean="0"/>
              <a:t>intial</a:t>
            </a:r>
            <a:r>
              <a:rPr lang="en-US" dirty="0" smtClean="0"/>
              <a:t> focus being social/soft skills since these</a:t>
            </a:r>
            <a:r>
              <a:rPr lang="en-US" baseline="0" dirty="0" smtClean="0"/>
              <a:t> opens lots of doors and opportunities to show off your strengths</a:t>
            </a: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   -- also provide training for support team and job specialists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   </a:t>
            </a:r>
          </a:p>
          <a:p>
            <a:pPr lvl="0" rtl="0">
              <a:spcBef>
                <a:spcPts val="0"/>
              </a:spcBef>
              <a:buNone/>
            </a:pP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-- integrate with learning providers</a:t>
            </a:r>
            <a:r>
              <a:rPr lang="en-US" baseline="0" dirty="0" smtClean="0"/>
              <a:t> to provide high-value content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Integrated</a:t>
            </a:r>
            <a:r>
              <a:rPr lang="en-US" baseline="0" dirty="0" smtClean="0"/>
              <a:t> employment is when people with disabilities are able to work in for fair pay, alongside people without disabilities, with equal advancement opportunities.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Let me </a:t>
            </a:r>
            <a:r>
              <a:rPr lang="en-US" baseline="0" dirty="0" smtClean="0"/>
              <a:t>tell you a story about a sandwich shop employee.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 smtClean="0"/>
              <a:t>Malia</a:t>
            </a:r>
            <a:r>
              <a:rPr lang="en-US" baseline="0" dirty="0" smtClean="0"/>
              <a:t> is working with Jennifer, her Employment Specialist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- Limited hours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- Set/repetitive duties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- Needs</a:t>
            </a:r>
            <a:r>
              <a:rPr lang="en-US" baseline="0" dirty="0" smtClean="0"/>
              <a:t> to work around people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Now Jennifer visited a local sandwich shop during her lunch hour, it was chaos.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endParaRPr lang="en-US" baseline="0" dirty="0" smtClean="0"/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the cashier was too busy multi-tasking to serve the customers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Jennifer came up with a plan, and presented a business proposal to Mr. </a:t>
            </a:r>
            <a:r>
              <a:rPr lang="en-US" baseline="0" dirty="0" err="1" smtClean="0"/>
              <a:t>Higa</a:t>
            </a:r>
            <a:r>
              <a:rPr lang="en-US" baseline="0" dirty="0" smtClean="0"/>
              <a:t>, the owner, about how hiring </a:t>
            </a:r>
            <a:r>
              <a:rPr lang="en-US" baseline="0" dirty="0" err="1" smtClean="0"/>
              <a:t>Malia</a:t>
            </a:r>
            <a:r>
              <a:rPr lang="en-US" baseline="0" dirty="0" smtClean="0"/>
              <a:t> to work during lunch hour will benefit his business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- Mr. </a:t>
            </a:r>
            <a:r>
              <a:rPr lang="en-US" baseline="0" dirty="0" err="1" smtClean="0"/>
              <a:t>Higa</a:t>
            </a:r>
            <a:r>
              <a:rPr lang="en-US" baseline="0" dirty="0" smtClean="0"/>
              <a:t> agreed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And it turned out to be the right decision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- </a:t>
            </a:r>
            <a:r>
              <a:rPr lang="en-US" baseline="0" dirty="0" err="1" smtClean="0"/>
              <a:t>Malia</a:t>
            </a:r>
            <a:r>
              <a:rPr lang="en-US" baseline="0" dirty="0" smtClean="0"/>
              <a:t> loved her job and people loved her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- Sales and customer satisfaction increased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Since this is a consumer-driven</a:t>
            </a:r>
            <a:r>
              <a:rPr lang="en-US" baseline="0" dirty="0" smtClean="0"/>
              <a:t> app, this would be run and maintained through the private sector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though it could initially be indirectly funded through state employment support programs through premium subscription fees and payment for training content.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However, there is a lot of growth potential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Initial focus: Developmental disabilities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Could extend to other disadvantaged job seekers, eventually everyone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Accessible software is good design for everyone! 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And this also would help in the goal of bringing people with disabilities into a larger integrated community.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Aim to create a sustainable supportive community of learners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-- Support the Department of Health and DDD’s efforts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-- Promote awareness of the abilities of people with DD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-- Support our app :-D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This</a:t>
            </a:r>
            <a:r>
              <a:rPr lang="en-US" baseline="0" dirty="0" smtClean="0"/>
              <a:t> is just one example of how Integrated Employment benefits everyone. But the benefits run even deeper.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Employee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-- equality</a:t>
            </a:r>
            <a:r>
              <a:rPr lang="en-US" baseline="0" dirty="0" smtClean="0"/>
              <a:t>, value, belonging, </a:t>
            </a:r>
            <a:r>
              <a:rPr lang="en-US" dirty="0" smtClean="0"/>
              <a:t>benefits</a:t>
            </a:r>
            <a:r>
              <a:rPr lang="en-US" baseline="0" dirty="0" smtClean="0"/>
              <a:t> their mental, emotional, physical health, may make some disabilities less disabling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Employer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-- as in the story, many benefits to be had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-- 9 out of 10 operational and financial benefits (innovations/optimizations)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Society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--</a:t>
            </a:r>
            <a:r>
              <a:rPr lang="en-US" baseline="0" dirty="0" smtClean="0"/>
              <a:t> tax savings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-- diversity, perspectives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The federal government has mandated the need for integrated employment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-- work considered fundamental life activity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-- pushing for meaningful </a:t>
            </a:r>
            <a:r>
              <a:rPr lang="en-US" baseline="0" dirty="0" err="1" smtClean="0"/>
              <a:t>employmental</a:t>
            </a:r>
            <a:r>
              <a:rPr lang="en-US" baseline="0" dirty="0" smtClean="0"/>
              <a:t> opportunities instead of institutions and sheltered workshops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-- this is the Employment First mandate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Unfortunately, Hawaii is far behind</a:t>
            </a:r>
            <a:r>
              <a:rPr lang="en-US" baseline="0" dirty="0" smtClean="0"/>
              <a:t> the curve</a:t>
            </a:r>
            <a:r>
              <a:rPr lang="is-IS" baseline="0" dirty="0" smtClean="0"/>
              <a:t>…</a:t>
            </a:r>
          </a:p>
          <a:p>
            <a:pPr lvl="0">
              <a:spcBef>
                <a:spcPts val="0"/>
              </a:spcBef>
              <a:buNone/>
            </a:pPr>
            <a:endParaRPr lang="is-I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is-IS" baseline="0" dirty="0" smtClean="0"/>
              <a:t>As of 2013, Hawaii’s Integration Employment participation was at a measly 2%</a:t>
            </a:r>
          </a:p>
          <a:p>
            <a:pPr lvl="0">
              <a:spcBef>
                <a:spcPts val="0"/>
              </a:spcBef>
              <a:buNone/>
            </a:pPr>
            <a:endParaRPr lang="is-I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T</a:t>
            </a:r>
            <a:r>
              <a:rPr lang="is-IS" baseline="0" dirty="0" smtClean="0"/>
              <a:t>he Lowest in the nation</a:t>
            </a:r>
          </a:p>
          <a:p>
            <a:pPr lvl="0">
              <a:spcBef>
                <a:spcPts val="0"/>
              </a:spcBef>
              <a:buNone/>
            </a:pPr>
            <a:endParaRPr lang="is-IS" baseline="0" dirty="0"/>
          </a:p>
          <a:p>
            <a:pPr lvl="0">
              <a:spcBef>
                <a:spcPts val="0"/>
              </a:spcBef>
              <a:buNone/>
            </a:pPr>
            <a:r>
              <a:rPr lang="is-IS" baseline="0" dirty="0" smtClean="0"/>
              <a:t>Things need to change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And</a:t>
            </a:r>
            <a:r>
              <a:rPr lang="en-US" baseline="0" dirty="0" smtClean="0"/>
              <a:t> they need to change quickly!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Hawaii has less than 3 years to make dramatic improvements</a:t>
            </a:r>
            <a:r>
              <a:rPr lang="is-IS" baseline="0" dirty="0" smtClean="0"/>
              <a:t>…</a:t>
            </a:r>
          </a:p>
          <a:p>
            <a:pPr lvl="0">
              <a:spcBef>
                <a:spcPts val="0"/>
              </a:spcBef>
              <a:buNone/>
            </a:pPr>
            <a:endParaRPr lang="is-I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O</a:t>
            </a:r>
            <a:r>
              <a:rPr lang="is-IS" baseline="0" dirty="0" smtClean="0"/>
              <a:t>r face federal sanctions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But they do have a plan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Jessica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Worster</a:t>
            </a:r>
            <a:r>
              <a:rPr lang="en-US" baseline="0" dirty="0" smtClean="0"/>
              <a:t> of the Developmental Disabilities Division has taken on the task of addressing this problem.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Learned from Washington State (the top in the nation) and is using the Customized Employment strategy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For Customized Employment to work</a:t>
            </a:r>
            <a:r>
              <a:rPr lang="en-US" baseline="0" dirty="0" smtClean="0"/>
              <a:t> well, the Employment Specialist needs to learn as much as they can about the job seeker.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Complete network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Balanced view of strengths, needs, and interests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319176" y="2157319"/>
            <a:ext cx="6680399" cy="115987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789050" y="2470725"/>
            <a:ext cx="201168" cy="20205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" name="Shape 15"/>
          <p:cNvCxnSpPr/>
          <p:nvPr userDrawn="1"/>
        </p:nvCxnSpPr>
        <p:spPr>
          <a:xfrm>
            <a:off x="889634" y="2692775"/>
            <a:ext cx="0" cy="2443424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1633225" y="2161801"/>
            <a:ext cx="6700500" cy="8198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39C0BA"/>
              </a:buClr>
              <a:buSzPct val="100000"/>
              <a:defRPr sz="2800" i="1">
                <a:solidFill>
                  <a:srgbClr val="39C0BA"/>
                </a:solidFill>
              </a:defRPr>
            </a:lvl1pPr>
            <a:lvl2pPr lvl="1" rtl="0">
              <a:spcBef>
                <a:spcPts val="0"/>
              </a:spcBef>
              <a:buClr>
                <a:srgbClr val="39C0BA"/>
              </a:buClr>
              <a:buSzPct val="100000"/>
              <a:defRPr sz="2800" i="1">
                <a:solidFill>
                  <a:srgbClr val="39C0BA"/>
                </a:solidFill>
              </a:defRPr>
            </a:lvl2pPr>
            <a:lvl3pPr lvl="2" rtl="0">
              <a:spcBef>
                <a:spcPts val="0"/>
              </a:spcBef>
              <a:buClr>
                <a:srgbClr val="39C0BA"/>
              </a:buClr>
              <a:buSzPct val="100000"/>
              <a:defRPr sz="2800" i="1">
                <a:solidFill>
                  <a:srgbClr val="39C0BA"/>
                </a:solidFill>
              </a:defRPr>
            </a:lvl3pPr>
            <a:lvl4pPr lvl="3" rtl="0">
              <a:spcBef>
                <a:spcPts val="0"/>
              </a:spcBef>
              <a:buClr>
                <a:srgbClr val="39C0BA"/>
              </a:buClr>
              <a:buSzPct val="100000"/>
              <a:defRPr sz="2800" i="1">
                <a:solidFill>
                  <a:srgbClr val="39C0BA"/>
                </a:solidFill>
              </a:defRPr>
            </a:lvl4pPr>
            <a:lvl5pPr lvl="4" rtl="0">
              <a:spcBef>
                <a:spcPts val="0"/>
              </a:spcBef>
              <a:buClr>
                <a:srgbClr val="39C0BA"/>
              </a:buClr>
              <a:buSzPct val="100000"/>
              <a:defRPr sz="2800" i="1">
                <a:solidFill>
                  <a:srgbClr val="39C0BA"/>
                </a:solidFill>
              </a:defRPr>
            </a:lvl5pPr>
            <a:lvl6pPr lvl="5" rtl="0">
              <a:spcBef>
                <a:spcPts val="0"/>
              </a:spcBef>
              <a:buClr>
                <a:srgbClr val="39C0BA"/>
              </a:buClr>
              <a:buSzPct val="100000"/>
              <a:defRPr sz="2800" i="1">
                <a:solidFill>
                  <a:srgbClr val="39C0BA"/>
                </a:solidFill>
              </a:defRPr>
            </a:lvl6pPr>
            <a:lvl7pPr lvl="6" rtl="0">
              <a:spcBef>
                <a:spcPts val="0"/>
              </a:spcBef>
              <a:buClr>
                <a:srgbClr val="39C0BA"/>
              </a:buClr>
              <a:buSzPct val="100000"/>
              <a:defRPr sz="2800" i="1">
                <a:solidFill>
                  <a:srgbClr val="39C0BA"/>
                </a:solidFill>
              </a:defRPr>
            </a:lvl7pPr>
            <a:lvl8pPr lvl="7" rtl="0">
              <a:spcBef>
                <a:spcPts val="0"/>
              </a:spcBef>
              <a:buClr>
                <a:srgbClr val="39C0BA"/>
              </a:buClr>
              <a:buSzPct val="100000"/>
              <a:defRPr sz="2800" i="1">
                <a:solidFill>
                  <a:srgbClr val="39C0BA"/>
                </a:solidFill>
              </a:defRPr>
            </a:lvl8pPr>
            <a:lvl9pPr lvl="8">
              <a:spcBef>
                <a:spcPts val="0"/>
              </a:spcBef>
              <a:buClr>
                <a:srgbClr val="39C0BA"/>
              </a:buClr>
              <a:buSzPct val="100000"/>
              <a:defRPr sz="2800" i="1">
                <a:solidFill>
                  <a:srgbClr val="39C0BA"/>
                </a:solidFill>
              </a:defRPr>
            </a:lvl9pPr>
          </a:lstStyle>
          <a:p>
            <a:endParaRPr/>
          </a:p>
        </p:txBody>
      </p:sp>
      <p:cxnSp>
        <p:nvCxnSpPr>
          <p:cNvPr id="19" name="Shape 19"/>
          <p:cNvCxnSpPr/>
          <p:nvPr/>
        </p:nvCxnSpPr>
        <p:spPr>
          <a:xfrm>
            <a:off x="903825" y="-5944"/>
            <a:ext cx="0" cy="5149575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20"/>
          <p:cNvSpPr/>
          <p:nvPr/>
        </p:nvSpPr>
        <p:spPr>
          <a:xfrm>
            <a:off x="593600" y="2264138"/>
            <a:ext cx="621792" cy="61515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/>
          <p:nvPr/>
        </p:nvSpPr>
        <p:spPr>
          <a:xfrm>
            <a:off x="208000" y="2322129"/>
            <a:ext cx="1306200" cy="65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dist" rtl="0">
              <a:spcBef>
                <a:spcPts val="0"/>
              </a:spcBef>
              <a:buNone/>
            </a:pPr>
            <a:r>
              <a:rPr lang="en" sz="4800" b="1" dirty="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hape 23"/>
          <p:cNvCxnSpPr/>
          <p:nvPr/>
        </p:nvCxnSpPr>
        <p:spPr>
          <a:xfrm>
            <a:off x="903825" y="-5944"/>
            <a:ext cx="0" cy="5149575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4" name="Shape 24"/>
          <p:cNvSpPr/>
          <p:nvPr/>
        </p:nvSpPr>
        <p:spPr>
          <a:xfrm>
            <a:off x="828725" y="600563"/>
            <a:ext cx="146304" cy="14265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803241" y="1396425"/>
            <a:ext cx="201168" cy="20205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4925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165497" y="1200150"/>
            <a:ext cx="6858000" cy="372577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rgbClr val="F3F3F3"/>
              </a:buClr>
              <a:buSzPct val="100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480"/>
              </a:spcBef>
              <a:buClr>
                <a:srgbClr val="F3F3F3"/>
              </a:buClr>
              <a:buSzPct val="1000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480"/>
              </a:spcBef>
              <a:buClr>
                <a:srgbClr val="F3F3F3"/>
              </a:buClr>
              <a:buSzPct val="100000"/>
              <a:buFont typeface="Quicksand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4925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5" name="Shape 45"/>
          <p:cNvCxnSpPr/>
          <p:nvPr/>
        </p:nvCxnSpPr>
        <p:spPr>
          <a:xfrm>
            <a:off x="903825" y="-5944"/>
            <a:ext cx="0" cy="5149575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" name="Shape 24"/>
          <p:cNvSpPr/>
          <p:nvPr userDrawn="1"/>
        </p:nvSpPr>
        <p:spPr>
          <a:xfrm>
            <a:off x="828725" y="600563"/>
            <a:ext cx="146304" cy="14265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903825" y="-5944"/>
            <a:ext cx="0" cy="5149575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53"/>
          <p:cNvSpPr/>
          <p:nvPr/>
        </p:nvSpPr>
        <p:spPr>
          <a:xfrm>
            <a:off x="832451" y="2500425"/>
            <a:ext cx="146304" cy="14265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key color">
    <p:bg>
      <p:bgPr>
        <a:solidFill>
          <a:srgbClr val="39C0BA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hape 55"/>
          <p:cNvCxnSpPr/>
          <p:nvPr/>
        </p:nvCxnSpPr>
        <p:spPr>
          <a:xfrm>
            <a:off x="903825" y="-5944"/>
            <a:ext cx="0" cy="5149575"/>
          </a:xfrm>
          <a:prstGeom prst="straightConnector1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/>
          <p:nvPr/>
        </p:nvSpPr>
        <p:spPr>
          <a:xfrm>
            <a:off x="830673" y="2500425"/>
            <a:ext cx="146304" cy="142650"/>
          </a:xfrm>
          <a:prstGeom prst="ellipse">
            <a:avLst/>
          </a:prstGeom>
          <a:solidFill>
            <a:srgbClr val="39C0BA"/>
          </a:solidFill>
          <a:ln w="952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03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4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65497" y="1200150"/>
            <a:ext cx="6858000" cy="3725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3F3F3"/>
              </a:buClr>
              <a:buSzPct val="100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480"/>
              </a:spcBef>
              <a:buClr>
                <a:srgbClr val="F3F3F3"/>
              </a:buClr>
              <a:buSzPct val="1000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480"/>
              </a:spcBef>
              <a:buClr>
                <a:srgbClr val="F3F3F3"/>
              </a:buClr>
              <a:buSzPct val="100000"/>
              <a:buFont typeface="Quicksand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6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g"/><Relationship Id="rId5" Type="http://schemas.openxmlformats.org/officeDocument/2006/relationships/image" Target="../media/image23.jpg"/><Relationship Id="rId6" Type="http://schemas.openxmlformats.org/officeDocument/2006/relationships/image" Target="../media/image24.jpg"/><Relationship Id="rId7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1319176" y="1405926"/>
            <a:ext cx="6680399" cy="11598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>
                <a:latin typeface="Bacon Sans"/>
                <a:cs typeface="Bacon Sans"/>
              </a:rPr>
              <a:t>iDelve</a:t>
            </a:r>
            <a:endParaRPr lang="en" dirty="0">
              <a:latin typeface="Bacon Sans"/>
              <a:cs typeface="Bacon Sans"/>
            </a:endParaRPr>
          </a:p>
        </p:txBody>
      </p:sp>
      <p:sp>
        <p:nvSpPr>
          <p:cNvPr id="3" name="Shape 61"/>
          <p:cNvSpPr txBox="1">
            <a:spLocks/>
          </p:cNvSpPr>
          <p:nvPr/>
        </p:nvSpPr>
        <p:spPr>
          <a:xfrm>
            <a:off x="102797" y="123203"/>
            <a:ext cx="8871870" cy="11598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ct val="100000"/>
              <a:buFont typeface="Quicksand"/>
              <a:buNone/>
              <a:defRPr sz="60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2000" dirty="0" smtClean="0"/>
              <a:t>HACC 2016 – Jobs for Citizens with Disabilities – September 24, 2016 </a:t>
            </a:r>
          </a:p>
        </p:txBody>
      </p:sp>
      <p:sp>
        <p:nvSpPr>
          <p:cNvPr id="5" name="Shape 69"/>
          <p:cNvSpPr txBox="1"/>
          <p:nvPr/>
        </p:nvSpPr>
        <p:spPr>
          <a:xfrm>
            <a:off x="5334164" y="3327741"/>
            <a:ext cx="3640503" cy="1683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-US" sz="1600" b="1" dirty="0" smtClean="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TEAM MEMBERS</a:t>
            </a:r>
            <a:endParaRPr lang="en" sz="1600" b="1" dirty="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71450" lvl="0" indent="-171450">
              <a:lnSpc>
                <a:spcPct val="70000"/>
              </a:lnSpc>
              <a:spcBef>
                <a:spcPts val="600"/>
              </a:spcBef>
              <a:buFont typeface="Arial"/>
              <a:buChar char="•"/>
            </a:pPr>
            <a:r>
              <a:rPr lang="en" sz="1200" b="1" dirty="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Ariana </a:t>
            </a:r>
            <a:r>
              <a:rPr lang="en" sz="12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Stugard: Vision, UI/UX</a:t>
            </a:r>
          </a:p>
          <a:p>
            <a:pPr marL="171450" lvl="0" indent="-171450">
              <a:lnSpc>
                <a:spcPct val="70000"/>
              </a:lnSpc>
              <a:spcBef>
                <a:spcPts val="600"/>
              </a:spcBef>
              <a:buFont typeface="Arial"/>
              <a:buChar char="•"/>
            </a:pPr>
            <a:r>
              <a:rPr lang="en" sz="12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Krislin Lee: Vision, </a:t>
            </a:r>
            <a:r>
              <a:rPr lang="en" sz="1200" b="1" dirty="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Software Development</a:t>
            </a:r>
            <a:endParaRPr lang="en" sz="1200" b="1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71450" lvl="0" indent="-171450">
              <a:lnSpc>
                <a:spcPct val="70000"/>
              </a:lnSpc>
              <a:spcBef>
                <a:spcPts val="600"/>
              </a:spcBef>
              <a:buFont typeface="Arial"/>
              <a:buChar char="•"/>
            </a:pPr>
            <a:r>
              <a:rPr lang="en" sz="12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Ruby Menon: SME, Research</a:t>
            </a:r>
          </a:p>
          <a:p>
            <a:pPr marL="171450" lvl="0" indent="-171450">
              <a:lnSpc>
                <a:spcPct val="70000"/>
              </a:lnSpc>
              <a:spcBef>
                <a:spcPts val="600"/>
              </a:spcBef>
              <a:buFont typeface="Arial"/>
              <a:buChar char="•"/>
            </a:pPr>
            <a:r>
              <a:rPr lang="en" sz="12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Andrew Wong: </a:t>
            </a:r>
            <a:r>
              <a:rPr lang="en" sz="1200" b="1" dirty="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Software </a:t>
            </a:r>
            <a:r>
              <a:rPr lang="en" sz="12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Development</a:t>
            </a:r>
          </a:p>
          <a:p>
            <a:pPr marL="171450" lvl="0" indent="-171450">
              <a:lnSpc>
                <a:spcPct val="70000"/>
              </a:lnSpc>
              <a:spcBef>
                <a:spcPts val="600"/>
              </a:spcBef>
              <a:buFont typeface="Arial"/>
              <a:buChar char="•"/>
            </a:pPr>
            <a:r>
              <a:rPr lang="en" sz="12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Russ Tokuyama: </a:t>
            </a:r>
            <a:r>
              <a:rPr lang="en" sz="1200" b="1" dirty="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Software</a:t>
            </a:r>
            <a:r>
              <a:rPr lang="en" sz="12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Development</a:t>
            </a:r>
          </a:p>
          <a:p>
            <a:pPr marL="171450" lvl="0" indent="-171450">
              <a:lnSpc>
                <a:spcPct val="70000"/>
              </a:lnSpc>
              <a:spcBef>
                <a:spcPts val="600"/>
              </a:spcBef>
              <a:buFont typeface="Arial"/>
              <a:buChar char="•"/>
            </a:pPr>
            <a:r>
              <a:rPr lang="en" sz="12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Ryan Kanno: </a:t>
            </a:r>
            <a:r>
              <a:rPr lang="en" sz="1200" b="1" dirty="0" smtClean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Software</a:t>
            </a:r>
            <a:r>
              <a:rPr lang="en" sz="1200" b="1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Development</a:t>
            </a:r>
          </a:p>
        </p:txBody>
      </p:sp>
      <p:sp>
        <p:nvSpPr>
          <p:cNvPr id="10" name="Shape 84"/>
          <p:cNvSpPr txBox="1">
            <a:spLocks/>
          </p:cNvSpPr>
          <p:nvPr/>
        </p:nvSpPr>
        <p:spPr>
          <a:xfrm>
            <a:off x="1319176" y="2389288"/>
            <a:ext cx="6927899" cy="7801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Empowering Hawaii job seekers with disabilities </a:t>
            </a:r>
          </a:p>
          <a:p>
            <a:r>
              <a:rPr lang="en-US" sz="18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to take control of their career journeys</a:t>
            </a:r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9" presetClass="emph" presetSubtype="0" fill="hold" grpId="2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EE505"/>
                                      </p:to>
                                    </p:animClr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EE505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2"/>
      <p:bldP spid="10" grpId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77313" y="0"/>
            <a:ext cx="474680" cy="5143500"/>
          </a:xfrm>
          <a:prstGeom prst="rect">
            <a:avLst/>
          </a:prstGeom>
          <a:solidFill>
            <a:srgbClr val="2E30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2" name="Picture 41" descr="ball 1 50%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05" y="1517575"/>
            <a:ext cx="3712464" cy="3711418"/>
          </a:xfrm>
          <a:prstGeom prst="rect">
            <a:avLst/>
          </a:prstGeom>
        </p:spPr>
      </p:pic>
      <p:pic>
        <p:nvPicPr>
          <p:cNvPr id="43" name="Picture 42" descr="ball 2 50%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681" y="-104714"/>
            <a:ext cx="3712464" cy="3711417"/>
          </a:xfrm>
          <a:prstGeom prst="rect">
            <a:avLst/>
          </a:prstGeom>
        </p:spPr>
      </p:pic>
      <p:pic>
        <p:nvPicPr>
          <p:cNvPr id="44" name="Picture 43" descr="ball 3 50%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027" y="1525560"/>
            <a:ext cx="3712464" cy="3711418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813371" y="-551480"/>
            <a:ext cx="332509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Bacon Sans"/>
                <a:cs typeface="Bacon Sans"/>
              </a:rPr>
              <a:t>JOB</a:t>
            </a:r>
            <a:r>
              <a:rPr lang="en-US" sz="3200" dirty="0" smtClean="0">
                <a:latin typeface="Bacon Sans"/>
                <a:cs typeface="Bacon Sans"/>
              </a:rPr>
              <a:t> </a:t>
            </a:r>
            <a:r>
              <a:rPr lang="en-US" sz="3200" dirty="0" smtClean="0">
                <a:solidFill>
                  <a:srgbClr val="FFFFFF"/>
                </a:solidFill>
                <a:latin typeface="Bacon Sans"/>
                <a:cs typeface="Bacon Sans"/>
              </a:rPr>
              <a:t>SEEKER</a:t>
            </a:r>
            <a:endParaRPr lang="en-US" sz="3200" dirty="0">
              <a:solidFill>
                <a:srgbClr val="FFFFFF"/>
              </a:solidFill>
              <a:latin typeface="Bacon Sans"/>
              <a:cs typeface="Bacon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33804" y="3147631"/>
            <a:ext cx="31412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Bacon Sans"/>
                <a:cs typeface="Bacon Sans"/>
              </a:rPr>
              <a:t>JOB</a:t>
            </a:r>
            <a:r>
              <a:rPr lang="en-US" sz="3200" dirty="0" smtClean="0">
                <a:latin typeface="Bacon Sans"/>
                <a:cs typeface="Bacon Sans"/>
              </a:rPr>
              <a:t> </a:t>
            </a:r>
            <a:br>
              <a:rPr lang="en-US" sz="3200" dirty="0" smtClean="0">
                <a:latin typeface="Bacon Sans"/>
                <a:cs typeface="Bacon Sans"/>
              </a:rPr>
            </a:br>
            <a:r>
              <a:rPr lang="en-US" sz="3200" dirty="0" smtClean="0">
                <a:solidFill>
                  <a:srgbClr val="FFFFFF"/>
                </a:solidFill>
                <a:latin typeface="Bacon Sans"/>
                <a:cs typeface="Bacon Sans"/>
              </a:rPr>
              <a:t>SPECIALIST</a:t>
            </a:r>
            <a:endParaRPr lang="en-US" sz="3200" dirty="0">
              <a:solidFill>
                <a:srgbClr val="FFFFFF"/>
              </a:solidFill>
              <a:latin typeface="Bacon Sans"/>
              <a:cs typeface="Bacon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765058" y="3477496"/>
            <a:ext cx="295749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Bacon Sans"/>
                <a:cs typeface="Bacon Sans"/>
              </a:rPr>
              <a:t>EMPLOYER</a:t>
            </a:r>
            <a:endParaRPr lang="en-US" sz="3600" dirty="0">
              <a:solidFill>
                <a:srgbClr val="FFFFFF"/>
              </a:solidFill>
              <a:latin typeface="Bacon Sans"/>
              <a:cs typeface="Bacon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-678811" y="-343732"/>
            <a:ext cx="1052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connect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233804" y="-372758"/>
            <a:ext cx="1052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develop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137572" y="5156327"/>
            <a:ext cx="1052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inform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115723" y="2508148"/>
            <a:ext cx="3132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solidFill>
                  <a:schemeClr val="tx1"/>
                </a:solidFill>
                <a:latin typeface="Bacon Sans"/>
                <a:cs typeface="Bacon Sans"/>
              </a:rPr>
              <a:t>iDelve</a:t>
            </a:r>
            <a:endParaRPr lang="en-US" sz="6000" dirty="0">
              <a:solidFill>
                <a:schemeClr val="tx1"/>
              </a:solidFill>
              <a:latin typeface="Bacon Sans"/>
              <a:cs typeface="Bacon San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33712" y="4451123"/>
            <a:ext cx="832792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acon Sans"/>
                <a:cs typeface="Bacon Sans"/>
              </a:rPr>
              <a:t>Igniting Dignity Empathy </a:t>
            </a:r>
            <a:r>
              <a:rPr lang="en-US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acon Sans"/>
                <a:cs typeface="Bacon Sans"/>
              </a:rPr>
              <a:t>L</a:t>
            </a:r>
            <a:r>
              <a:rPr lang="en-US" sz="2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acon Sans"/>
                <a:cs typeface="Bacon Sans"/>
              </a:rPr>
              <a:t>ove </a:t>
            </a:r>
            <a:r>
              <a:rPr lang="en-US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acon Sans"/>
                <a:cs typeface="Bacon Sans"/>
              </a:rPr>
              <a:t>V</a:t>
            </a:r>
            <a:r>
              <a:rPr lang="en-US" sz="2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acon Sans"/>
                <a:cs typeface="Bacon Sans"/>
              </a:rPr>
              <a:t>alue </a:t>
            </a:r>
            <a:r>
              <a:rPr lang="en-US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acon Sans"/>
                <a:cs typeface="Bacon Sans"/>
              </a:rPr>
              <a:t>E</a:t>
            </a:r>
            <a:r>
              <a:rPr lang="en-US" sz="2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acon Sans"/>
                <a:cs typeface="Bacon Sans"/>
              </a:rPr>
              <a:t>steem</a:t>
            </a:r>
            <a:endParaRPr lang="en-US" sz="2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acon Sans"/>
              <a:cs typeface="Bacon Sans"/>
            </a:endParaRPr>
          </a:p>
        </p:txBody>
      </p:sp>
    </p:spTree>
    <p:extLst>
      <p:ext uri="{BB962C8B-B14F-4D97-AF65-F5344CB8AC3E}">
        <p14:creationId xmlns:p14="http://schemas.microsoft.com/office/powerpoint/2010/main" val="225789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2725E-7 -1.35802E-6 L 0.00035 0.28457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42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8254E-7 2.59259E-6 L -0.46043 0.46574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30" y="232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218E-6 3.33333E-6 L -0.50694 -0.01914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6" y="-95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5238E-6 2.59259E-6 L -0.00052 -0.30371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5828E-6 -4.5679E-6 L 0.45818 0.0003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09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81638E-7 -2.96296E-6 L 0.42103 0.45988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52" y="229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5042176" y="905888"/>
            <a:ext cx="3331799" cy="3337875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Place your screenshot here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body" idx="4294967295"/>
          </p:nvPr>
        </p:nvSpPr>
        <p:spPr>
          <a:xfrm>
            <a:off x="1319400" y="2354888"/>
            <a:ext cx="3231300" cy="1647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b="1" dirty="0" smtClean="0"/>
              <a:t>START PAGE</a:t>
            </a:r>
            <a:endParaRPr lang="en" sz="1800" b="1" dirty="0"/>
          </a:p>
        </p:txBody>
      </p:sp>
      <p:sp>
        <p:nvSpPr>
          <p:cNvPr id="276" name="Shape 276"/>
          <p:cNvSpPr/>
          <p:nvPr/>
        </p:nvSpPr>
        <p:spPr>
          <a:xfrm rot="16200000">
            <a:off x="4398186" y="-220841"/>
            <a:ext cx="3506493" cy="5554712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 descr="main-scree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3" t="4489" r="9505"/>
          <a:stretch/>
        </p:blipFill>
        <p:spPr>
          <a:xfrm>
            <a:off x="3870874" y="997291"/>
            <a:ext cx="4618385" cy="3113550"/>
          </a:xfrm>
          <a:prstGeom prst="rect">
            <a:avLst/>
          </a:prstGeom>
        </p:spPr>
      </p:pic>
      <p:sp>
        <p:nvSpPr>
          <p:cNvPr id="6" name="Shape 84"/>
          <p:cNvSpPr txBox="1">
            <a:spLocks/>
          </p:cNvSpPr>
          <p:nvPr/>
        </p:nvSpPr>
        <p:spPr>
          <a:xfrm>
            <a:off x="1016453" y="4790151"/>
            <a:ext cx="7758708" cy="44348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Demo URL: </a:t>
            </a:r>
            <a:r>
              <a:rPr lang="en-US" sz="1000" b="1" dirty="0">
                <a:solidFill>
                  <a:srgbClr val="6D9EEB"/>
                </a:solidFill>
              </a:rPr>
              <a:t>https://</a:t>
            </a:r>
            <a:r>
              <a:rPr lang="en-US" sz="1000" b="1" dirty="0" err="1">
                <a:solidFill>
                  <a:srgbClr val="6D9EEB"/>
                </a:solidFill>
              </a:rPr>
              <a:t>idelve.herokuapp.com</a:t>
            </a:r>
            <a:r>
              <a:rPr lang="en-US" sz="1000" b="1" dirty="0" smtClean="0">
                <a:solidFill>
                  <a:srgbClr val="6D9EEB"/>
                </a:solidFill>
              </a:rPr>
              <a:t>/ </a:t>
            </a:r>
            <a:r>
              <a:rPr lang="en-US" sz="1000" b="1" dirty="0" smtClean="0">
                <a:solidFill>
                  <a:schemeClr val="bg1"/>
                </a:solidFill>
              </a:rPr>
              <a:t>| Username: </a:t>
            </a:r>
            <a:r>
              <a:rPr lang="en-US" sz="1000" b="1" dirty="0" err="1" smtClean="0">
                <a:solidFill>
                  <a:schemeClr val="bg1"/>
                </a:solidFill>
              </a:rPr>
              <a:t>john.doe@mymail.com</a:t>
            </a:r>
            <a:r>
              <a:rPr lang="en-US" sz="1000" b="1" dirty="0" smtClean="0">
                <a:solidFill>
                  <a:schemeClr val="bg1"/>
                </a:solidFill>
              </a:rPr>
              <a:t> | Password: test1234</a:t>
            </a:r>
            <a:endParaRPr lang="en" sz="1000" b="1" dirty="0">
              <a:solidFill>
                <a:srgbClr val="6D9EEB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5798790" y="1470414"/>
            <a:ext cx="769751" cy="774256"/>
          </a:xfrm>
          <a:prstGeom prst="frame">
            <a:avLst>
              <a:gd name="adj1" fmla="val 918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5476511" y="2046093"/>
            <a:ext cx="769751" cy="774256"/>
          </a:xfrm>
          <a:prstGeom prst="frame">
            <a:avLst>
              <a:gd name="adj1" fmla="val 918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6119520" y="2046093"/>
            <a:ext cx="769751" cy="774256"/>
          </a:xfrm>
          <a:prstGeom prst="frame">
            <a:avLst>
              <a:gd name="adj1" fmla="val 918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Up Arrow 9"/>
          <p:cNvSpPr/>
          <p:nvPr/>
        </p:nvSpPr>
        <p:spPr>
          <a:xfrm>
            <a:off x="5961298" y="2064074"/>
            <a:ext cx="470392" cy="470392"/>
          </a:xfrm>
          <a:prstGeom prst="upArrow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5042176" y="905888"/>
            <a:ext cx="3331799" cy="3337875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Place your screenshot here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body" idx="4294967295"/>
          </p:nvPr>
        </p:nvSpPr>
        <p:spPr>
          <a:xfrm>
            <a:off x="1319400" y="2354888"/>
            <a:ext cx="3231300" cy="1647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b="1" dirty="0" smtClean="0"/>
              <a:t>MY PROFILE</a:t>
            </a:r>
            <a:endParaRPr lang="en" sz="1800" b="1" dirty="0"/>
          </a:p>
        </p:txBody>
      </p:sp>
      <p:sp>
        <p:nvSpPr>
          <p:cNvPr id="276" name="Shape 276"/>
          <p:cNvSpPr/>
          <p:nvPr/>
        </p:nvSpPr>
        <p:spPr>
          <a:xfrm rot="16200000">
            <a:off x="4398186" y="-220841"/>
            <a:ext cx="3506493" cy="5554712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84"/>
          <p:cNvSpPr txBox="1">
            <a:spLocks/>
          </p:cNvSpPr>
          <p:nvPr/>
        </p:nvSpPr>
        <p:spPr>
          <a:xfrm>
            <a:off x="1016453" y="4790151"/>
            <a:ext cx="7758708" cy="44348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Demo URL: </a:t>
            </a:r>
            <a:r>
              <a:rPr lang="en-US" sz="1000" b="1" dirty="0">
                <a:solidFill>
                  <a:srgbClr val="6D9EEB"/>
                </a:solidFill>
              </a:rPr>
              <a:t>https://</a:t>
            </a:r>
            <a:r>
              <a:rPr lang="en-US" sz="1000" b="1" dirty="0" err="1">
                <a:solidFill>
                  <a:srgbClr val="6D9EEB"/>
                </a:solidFill>
              </a:rPr>
              <a:t>idelve.herokuapp.com</a:t>
            </a:r>
            <a:r>
              <a:rPr lang="en-US" sz="1000" b="1" dirty="0" smtClean="0">
                <a:solidFill>
                  <a:srgbClr val="6D9EEB"/>
                </a:solidFill>
              </a:rPr>
              <a:t>/ </a:t>
            </a:r>
            <a:r>
              <a:rPr lang="en-US" sz="1000" b="1" dirty="0" smtClean="0">
                <a:solidFill>
                  <a:schemeClr val="bg1"/>
                </a:solidFill>
              </a:rPr>
              <a:t>| Username: </a:t>
            </a:r>
            <a:r>
              <a:rPr lang="en-US" sz="1000" b="1" dirty="0" err="1" smtClean="0">
                <a:solidFill>
                  <a:schemeClr val="bg1"/>
                </a:solidFill>
              </a:rPr>
              <a:t>john.doe@mymail.com</a:t>
            </a:r>
            <a:r>
              <a:rPr lang="en-US" sz="1000" b="1" dirty="0" smtClean="0">
                <a:solidFill>
                  <a:schemeClr val="bg1"/>
                </a:solidFill>
              </a:rPr>
              <a:t> | Password: test1234</a:t>
            </a:r>
            <a:endParaRPr lang="en" sz="1000" b="1" dirty="0">
              <a:solidFill>
                <a:srgbClr val="6D9EEB"/>
              </a:solidFill>
            </a:endParaRPr>
          </a:p>
        </p:txBody>
      </p:sp>
      <p:pic>
        <p:nvPicPr>
          <p:cNvPr id="3" name="Picture 2" descr="my-profi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5" t="4240" r="9506"/>
          <a:stretch/>
        </p:blipFill>
        <p:spPr>
          <a:xfrm>
            <a:off x="3870874" y="988645"/>
            <a:ext cx="4618385" cy="3133982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3746121" y="1564855"/>
            <a:ext cx="1552331" cy="1436589"/>
          </a:xfrm>
          <a:prstGeom prst="frame">
            <a:avLst>
              <a:gd name="adj1" fmla="val 66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5298452" y="1564855"/>
            <a:ext cx="1552331" cy="1436589"/>
          </a:xfrm>
          <a:prstGeom prst="frame">
            <a:avLst>
              <a:gd name="adj1" fmla="val 66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6850783" y="1564855"/>
            <a:ext cx="1552331" cy="1436589"/>
          </a:xfrm>
          <a:prstGeom prst="frame">
            <a:avLst>
              <a:gd name="adj1" fmla="val 66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3746121" y="891541"/>
            <a:ext cx="4875090" cy="2276650"/>
          </a:xfrm>
          <a:prstGeom prst="frame">
            <a:avLst>
              <a:gd name="adj1" fmla="val 397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81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5042176" y="905888"/>
            <a:ext cx="3331799" cy="3337875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Place your screenshot here</a:t>
            </a:r>
          </a:p>
        </p:txBody>
      </p:sp>
      <p:sp>
        <p:nvSpPr>
          <p:cNvPr id="276" name="Shape 276"/>
          <p:cNvSpPr/>
          <p:nvPr/>
        </p:nvSpPr>
        <p:spPr>
          <a:xfrm rot="16200000">
            <a:off x="4398186" y="-220841"/>
            <a:ext cx="3506493" cy="5554712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 descr="main-scree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3" t="4489" r="9505"/>
          <a:stretch/>
        </p:blipFill>
        <p:spPr>
          <a:xfrm>
            <a:off x="3870874" y="997291"/>
            <a:ext cx="4618385" cy="3113550"/>
          </a:xfrm>
          <a:prstGeom prst="rect">
            <a:avLst/>
          </a:prstGeom>
        </p:spPr>
      </p:pic>
      <p:sp>
        <p:nvSpPr>
          <p:cNvPr id="6" name="Shape 84"/>
          <p:cNvSpPr txBox="1">
            <a:spLocks/>
          </p:cNvSpPr>
          <p:nvPr/>
        </p:nvSpPr>
        <p:spPr>
          <a:xfrm>
            <a:off x="1016453" y="4790151"/>
            <a:ext cx="7758708" cy="44348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Demo URL: </a:t>
            </a:r>
            <a:r>
              <a:rPr lang="en-US" sz="1000" b="1" dirty="0">
                <a:solidFill>
                  <a:srgbClr val="6D9EEB"/>
                </a:solidFill>
              </a:rPr>
              <a:t>https://</a:t>
            </a:r>
            <a:r>
              <a:rPr lang="en-US" sz="1000" b="1" dirty="0" err="1">
                <a:solidFill>
                  <a:srgbClr val="6D9EEB"/>
                </a:solidFill>
              </a:rPr>
              <a:t>idelve.herokuapp.com</a:t>
            </a:r>
            <a:r>
              <a:rPr lang="en-US" sz="1000" b="1" dirty="0" smtClean="0">
                <a:solidFill>
                  <a:srgbClr val="6D9EEB"/>
                </a:solidFill>
              </a:rPr>
              <a:t>/ </a:t>
            </a:r>
            <a:r>
              <a:rPr lang="en-US" sz="1000" b="1" dirty="0" smtClean="0">
                <a:solidFill>
                  <a:schemeClr val="bg1"/>
                </a:solidFill>
              </a:rPr>
              <a:t>| Username: </a:t>
            </a:r>
            <a:r>
              <a:rPr lang="en-US" sz="1000" b="1" dirty="0" err="1" smtClean="0">
                <a:solidFill>
                  <a:schemeClr val="bg1"/>
                </a:solidFill>
              </a:rPr>
              <a:t>john.doe@mymail.com</a:t>
            </a:r>
            <a:r>
              <a:rPr lang="en-US" sz="1000" b="1" dirty="0" smtClean="0">
                <a:solidFill>
                  <a:schemeClr val="bg1"/>
                </a:solidFill>
              </a:rPr>
              <a:t> | Password: test1234</a:t>
            </a:r>
            <a:endParaRPr lang="en" sz="1000" b="1" dirty="0">
              <a:solidFill>
                <a:srgbClr val="6D9EEB"/>
              </a:solidFill>
            </a:endParaRPr>
          </a:p>
        </p:txBody>
      </p:sp>
      <p:sp>
        <p:nvSpPr>
          <p:cNvPr id="7" name="Up Arrow 6"/>
          <p:cNvSpPr/>
          <p:nvPr/>
        </p:nvSpPr>
        <p:spPr>
          <a:xfrm>
            <a:off x="5627739" y="2654102"/>
            <a:ext cx="470392" cy="470392"/>
          </a:xfrm>
          <a:prstGeom prst="upArrow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0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5042176" y="905888"/>
            <a:ext cx="3331799" cy="3337875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Place your screenshot here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body" idx="4294967295"/>
          </p:nvPr>
        </p:nvSpPr>
        <p:spPr>
          <a:xfrm>
            <a:off x="1319400" y="2354888"/>
            <a:ext cx="3231300" cy="1647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b="1" dirty="0" smtClean="0"/>
              <a:t>MY TEAM</a:t>
            </a:r>
            <a:endParaRPr lang="en" sz="1800" b="1" dirty="0"/>
          </a:p>
        </p:txBody>
      </p:sp>
      <p:sp>
        <p:nvSpPr>
          <p:cNvPr id="276" name="Shape 276"/>
          <p:cNvSpPr/>
          <p:nvPr/>
        </p:nvSpPr>
        <p:spPr>
          <a:xfrm rot="16200000">
            <a:off x="4398186" y="-220841"/>
            <a:ext cx="3506493" cy="5554712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84"/>
          <p:cNvSpPr txBox="1">
            <a:spLocks/>
          </p:cNvSpPr>
          <p:nvPr/>
        </p:nvSpPr>
        <p:spPr>
          <a:xfrm>
            <a:off x="1016453" y="4790151"/>
            <a:ext cx="7758708" cy="44348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Demo URL: </a:t>
            </a:r>
            <a:r>
              <a:rPr lang="en-US" sz="1000" b="1" dirty="0">
                <a:solidFill>
                  <a:srgbClr val="6D9EEB"/>
                </a:solidFill>
              </a:rPr>
              <a:t>https://</a:t>
            </a:r>
            <a:r>
              <a:rPr lang="en-US" sz="1000" b="1" dirty="0" err="1">
                <a:solidFill>
                  <a:srgbClr val="6D9EEB"/>
                </a:solidFill>
              </a:rPr>
              <a:t>idelve.herokuapp.com</a:t>
            </a:r>
            <a:r>
              <a:rPr lang="en-US" sz="1000" b="1" dirty="0" smtClean="0">
                <a:solidFill>
                  <a:srgbClr val="6D9EEB"/>
                </a:solidFill>
              </a:rPr>
              <a:t>/ </a:t>
            </a:r>
            <a:r>
              <a:rPr lang="en-US" sz="1000" b="1" dirty="0" smtClean="0">
                <a:solidFill>
                  <a:schemeClr val="bg1"/>
                </a:solidFill>
              </a:rPr>
              <a:t>| Username: </a:t>
            </a:r>
            <a:r>
              <a:rPr lang="en-US" sz="1000" b="1" dirty="0" err="1" smtClean="0">
                <a:solidFill>
                  <a:schemeClr val="bg1"/>
                </a:solidFill>
              </a:rPr>
              <a:t>john.doe@mymail.com</a:t>
            </a:r>
            <a:r>
              <a:rPr lang="en-US" sz="1000" b="1" dirty="0" smtClean="0">
                <a:solidFill>
                  <a:schemeClr val="bg1"/>
                </a:solidFill>
              </a:rPr>
              <a:t> | Password: test1234</a:t>
            </a:r>
            <a:endParaRPr lang="en" sz="1000" b="1" dirty="0">
              <a:solidFill>
                <a:srgbClr val="6D9EEB"/>
              </a:solidFill>
            </a:endParaRPr>
          </a:p>
        </p:txBody>
      </p:sp>
      <p:pic>
        <p:nvPicPr>
          <p:cNvPr id="2" name="Picture 1" descr="my-te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7" t="4489" r="9505"/>
          <a:stretch/>
        </p:blipFill>
        <p:spPr>
          <a:xfrm>
            <a:off x="3877208" y="1012179"/>
            <a:ext cx="4612051" cy="3121535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5888596" y="3676603"/>
            <a:ext cx="436192" cy="56716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21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5042176" y="905888"/>
            <a:ext cx="3331799" cy="3337875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Place your screenshot here</a:t>
            </a:r>
          </a:p>
        </p:txBody>
      </p:sp>
      <p:sp>
        <p:nvSpPr>
          <p:cNvPr id="276" name="Shape 276"/>
          <p:cNvSpPr/>
          <p:nvPr/>
        </p:nvSpPr>
        <p:spPr>
          <a:xfrm rot="16200000">
            <a:off x="4398186" y="-220841"/>
            <a:ext cx="3506493" cy="5554712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 descr="main-scree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3" t="4489" r="9505"/>
          <a:stretch/>
        </p:blipFill>
        <p:spPr>
          <a:xfrm>
            <a:off x="3870874" y="997291"/>
            <a:ext cx="4618385" cy="3113550"/>
          </a:xfrm>
          <a:prstGeom prst="rect">
            <a:avLst/>
          </a:prstGeom>
        </p:spPr>
      </p:pic>
      <p:sp>
        <p:nvSpPr>
          <p:cNvPr id="6" name="Shape 84"/>
          <p:cNvSpPr txBox="1">
            <a:spLocks/>
          </p:cNvSpPr>
          <p:nvPr/>
        </p:nvSpPr>
        <p:spPr>
          <a:xfrm>
            <a:off x="1016453" y="4790151"/>
            <a:ext cx="7758708" cy="44348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Demo URL: </a:t>
            </a:r>
            <a:r>
              <a:rPr lang="en-US" sz="1000" b="1" dirty="0">
                <a:solidFill>
                  <a:srgbClr val="6D9EEB"/>
                </a:solidFill>
              </a:rPr>
              <a:t>https://</a:t>
            </a:r>
            <a:r>
              <a:rPr lang="en-US" sz="1000" b="1" dirty="0" err="1">
                <a:solidFill>
                  <a:srgbClr val="6D9EEB"/>
                </a:solidFill>
              </a:rPr>
              <a:t>idelve.herokuapp.com</a:t>
            </a:r>
            <a:r>
              <a:rPr lang="en-US" sz="1000" b="1" dirty="0" smtClean="0">
                <a:solidFill>
                  <a:srgbClr val="6D9EEB"/>
                </a:solidFill>
              </a:rPr>
              <a:t>/ </a:t>
            </a:r>
            <a:r>
              <a:rPr lang="en-US" sz="1000" b="1" dirty="0" smtClean="0">
                <a:solidFill>
                  <a:schemeClr val="bg1"/>
                </a:solidFill>
              </a:rPr>
              <a:t>| Username: </a:t>
            </a:r>
            <a:r>
              <a:rPr lang="en-US" sz="1000" b="1" dirty="0" err="1" smtClean="0">
                <a:solidFill>
                  <a:schemeClr val="bg1"/>
                </a:solidFill>
              </a:rPr>
              <a:t>john.doe@mymail.com</a:t>
            </a:r>
            <a:r>
              <a:rPr lang="en-US" sz="1000" b="1" dirty="0" smtClean="0">
                <a:solidFill>
                  <a:schemeClr val="bg1"/>
                </a:solidFill>
              </a:rPr>
              <a:t> | Password: test1234</a:t>
            </a:r>
            <a:endParaRPr lang="en" sz="1000" b="1" dirty="0">
              <a:solidFill>
                <a:srgbClr val="6D9EEB"/>
              </a:solidFill>
            </a:endParaRPr>
          </a:p>
        </p:txBody>
      </p:sp>
      <p:sp>
        <p:nvSpPr>
          <p:cNvPr id="7" name="Up Arrow 6"/>
          <p:cNvSpPr/>
          <p:nvPr/>
        </p:nvSpPr>
        <p:spPr>
          <a:xfrm>
            <a:off x="6294857" y="2628448"/>
            <a:ext cx="470392" cy="470392"/>
          </a:xfrm>
          <a:prstGeom prst="upArrow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3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5042176" y="905888"/>
            <a:ext cx="3331799" cy="3337875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Place your screenshot here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body" idx="4294967295"/>
          </p:nvPr>
        </p:nvSpPr>
        <p:spPr>
          <a:xfrm>
            <a:off x="1319400" y="2354888"/>
            <a:ext cx="3231300" cy="1647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b="1" dirty="0" smtClean="0"/>
              <a:t>MY RESUME</a:t>
            </a:r>
            <a:endParaRPr lang="en" sz="1800" b="1" dirty="0"/>
          </a:p>
        </p:txBody>
      </p:sp>
      <p:sp>
        <p:nvSpPr>
          <p:cNvPr id="276" name="Shape 276"/>
          <p:cNvSpPr/>
          <p:nvPr/>
        </p:nvSpPr>
        <p:spPr>
          <a:xfrm rot="16200000">
            <a:off x="4398186" y="-220841"/>
            <a:ext cx="3506493" cy="5554712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84"/>
          <p:cNvSpPr txBox="1">
            <a:spLocks/>
          </p:cNvSpPr>
          <p:nvPr/>
        </p:nvSpPr>
        <p:spPr>
          <a:xfrm>
            <a:off x="1016453" y="4790151"/>
            <a:ext cx="7758708" cy="44348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Demo URL: </a:t>
            </a:r>
            <a:r>
              <a:rPr lang="en-US" sz="1000" b="1" dirty="0">
                <a:solidFill>
                  <a:srgbClr val="6D9EEB"/>
                </a:solidFill>
              </a:rPr>
              <a:t>https://</a:t>
            </a:r>
            <a:r>
              <a:rPr lang="en-US" sz="1000" b="1" dirty="0" err="1">
                <a:solidFill>
                  <a:srgbClr val="6D9EEB"/>
                </a:solidFill>
              </a:rPr>
              <a:t>idelve.herokuapp.com</a:t>
            </a:r>
            <a:r>
              <a:rPr lang="en-US" sz="1000" b="1" dirty="0" smtClean="0">
                <a:solidFill>
                  <a:srgbClr val="6D9EEB"/>
                </a:solidFill>
              </a:rPr>
              <a:t>/ </a:t>
            </a:r>
            <a:r>
              <a:rPr lang="en-US" sz="1000" b="1" dirty="0" smtClean="0">
                <a:solidFill>
                  <a:schemeClr val="bg1"/>
                </a:solidFill>
              </a:rPr>
              <a:t>| Username: </a:t>
            </a:r>
            <a:r>
              <a:rPr lang="en-US" sz="1000" b="1" dirty="0" err="1" smtClean="0">
                <a:solidFill>
                  <a:schemeClr val="bg1"/>
                </a:solidFill>
              </a:rPr>
              <a:t>john.doe@mymail.com</a:t>
            </a:r>
            <a:r>
              <a:rPr lang="en-US" sz="1000" b="1" dirty="0" smtClean="0">
                <a:solidFill>
                  <a:schemeClr val="bg1"/>
                </a:solidFill>
              </a:rPr>
              <a:t> | Password: test1234</a:t>
            </a:r>
            <a:endParaRPr lang="en" sz="1000" b="1" dirty="0">
              <a:solidFill>
                <a:srgbClr val="6D9EEB"/>
              </a:solidFill>
            </a:endParaRPr>
          </a:p>
        </p:txBody>
      </p:sp>
      <p:pic>
        <p:nvPicPr>
          <p:cNvPr id="3" name="Picture 2" descr="my-resum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7" t="3741" r="8565"/>
          <a:stretch/>
        </p:blipFill>
        <p:spPr>
          <a:xfrm>
            <a:off x="3883702" y="1015386"/>
            <a:ext cx="4609217" cy="310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1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5042176" y="905888"/>
            <a:ext cx="3331799" cy="3337875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Place your screenshot here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body" idx="4294967295"/>
          </p:nvPr>
        </p:nvSpPr>
        <p:spPr>
          <a:xfrm>
            <a:off x="1319400" y="2354888"/>
            <a:ext cx="3231300" cy="1647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b="1" dirty="0" smtClean="0"/>
              <a:t>MY RESUME</a:t>
            </a:r>
            <a:endParaRPr lang="en" sz="1800" b="1" dirty="0"/>
          </a:p>
        </p:txBody>
      </p:sp>
      <p:sp>
        <p:nvSpPr>
          <p:cNvPr id="276" name="Shape 276"/>
          <p:cNvSpPr/>
          <p:nvPr/>
        </p:nvSpPr>
        <p:spPr>
          <a:xfrm rot="16200000">
            <a:off x="4398186" y="-220841"/>
            <a:ext cx="3506493" cy="5554712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84"/>
          <p:cNvSpPr txBox="1">
            <a:spLocks/>
          </p:cNvSpPr>
          <p:nvPr/>
        </p:nvSpPr>
        <p:spPr>
          <a:xfrm>
            <a:off x="1016453" y="4790151"/>
            <a:ext cx="7758708" cy="44348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Demo URL: </a:t>
            </a:r>
            <a:r>
              <a:rPr lang="en-US" sz="1000" b="1" dirty="0">
                <a:solidFill>
                  <a:srgbClr val="6D9EEB"/>
                </a:solidFill>
              </a:rPr>
              <a:t>https://</a:t>
            </a:r>
            <a:r>
              <a:rPr lang="en-US" sz="1000" b="1" dirty="0" err="1">
                <a:solidFill>
                  <a:srgbClr val="6D9EEB"/>
                </a:solidFill>
              </a:rPr>
              <a:t>idelve.herokuapp.com</a:t>
            </a:r>
            <a:r>
              <a:rPr lang="en-US" sz="1000" b="1" dirty="0" smtClean="0">
                <a:solidFill>
                  <a:srgbClr val="6D9EEB"/>
                </a:solidFill>
              </a:rPr>
              <a:t>/ </a:t>
            </a:r>
            <a:r>
              <a:rPr lang="en-US" sz="1000" b="1" dirty="0" smtClean="0">
                <a:solidFill>
                  <a:schemeClr val="bg1"/>
                </a:solidFill>
              </a:rPr>
              <a:t>| Username: </a:t>
            </a:r>
            <a:r>
              <a:rPr lang="en-US" sz="1000" b="1" dirty="0" err="1" smtClean="0">
                <a:solidFill>
                  <a:schemeClr val="bg1"/>
                </a:solidFill>
              </a:rPr>
              <a:t>john.doe@mymail.com</a:t>
            </a:r>
            <a:r>
              <a:rPr lang="en-US" sz="1000" b="1" dirty="0" smtClean="0">
                <a:solidFill>
                  <a:schemeClr val="bg1"/>
                </a:solidFill>
              </a:rPr>
              <a:t> | Password: test1234</a:t>
            </a:r>
            <a:endParaRPr lang="en" sz="1000" b="1" dirty="0">
              <a:solidFill>
                <a:srgbClr val="6D9EEB"/>
              </a:solidFill>
            </a:endParaRPr>
          </a:p>
        </p:txBody>
      </p:sp>
      <p:pic>
        <p:nvPicPr>
          <p:cNvPr id="2" name="Picture 1" descr="my-resume-expor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4" t="3990" r="8422"/>
          <a:stretch/>
        </p:blipFill>
        <p:spPr>
          <a:xfrm>
            <a:off x="3883702" y="1023736"/>
            <a:ext cx="4609217" cy="309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5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5042176" y="905888"/>
            <a:ext cx="3331799" cy="3337875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Place your screenshot here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body" idx="4294967295"/>
          </p:nvPr>
        </p:nvSpPr>
        <p:spPr>
          <a:xfrm>
            <a:off x="1319400" y="2354888"/>
            <a:ext cx="3231300" cy="1647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b="1" dirty="0" smtClean="0"/>
              <a:t>MY RESUME</a:t>
            </a:r>
            <a:endParaRPr lang="en" sz="1800" b="1" dirty="0"/>
          </a:p>
        </p:txBody>
      </p:sp>
      <p:sp>
        <p:nvSpPr>
          <p:cNvPr id="276" name="Shape 276"/>
          <p:cNvSpPr/>
          <p:nvPr/>
        </p:nvSpPr>
        <p:spPr>
          <a:xfrm rot="16200000">
            <a:off x="4398186" y="-220841"/>
            <a:ext cx="3506493" cy="5554712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84"/>
          <p:cNvSpPr txBox="1">
            <a:spLocks/>
          </p:cNvSpPr>
          <p:nvPr/>
        </p:nvSpPr>
        <p:spPr>
          <a:xfrm>
            <a:off x="1016453" y="4790151"/>
            <a:ext cx="7758708" cy="44348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Demo URL: </a:t>
            </a:r>
            <a:r>
              <a:rPr lang="en-US" sz="1000" b="1" dirty="0">
                <a:solidFill>
                  <a:srgbClr val="6D9EEB"/>
                </a:solidFill>
              </a:rPr>
              <a:t>https://</a:t>
            </a:r>
            <a:r>
              <a:rPr lang="en-US" sz="1000" b="1" dirty="0" err="1">
                <a:solidFill>
                  <a:srgbClr val="6D9EEB"/>
                </a:solidFill>
              </a:rPr>
              <a:t>idelve.herokuapp.com</a:t>
            </a:r>
            <a:r>
              <a:rPr lang="en-US" sz="1000" b="1" dirty="0" smtClean="0">
                <a:solidFill>
                  <a:srgbClr val="6D9EEB"/>
                </a:solidFill>
              </a:rPr>
              <a:t>/ </a:t>
            </a:r>
            <a:r>
              <a:rPr lang="en-US" sz="1000" b="1" dirty="0" smtClean="0">
                <a:solidFill>
                  <a:schemeClr val="bg1"/>
                </a:solidFill>
              </a:rPr>
              <a:t>| Username: </a:t>
            </a:r>
            <a:r>
              <a:rPr lang="en-US" sz="1000" b="1" dirty="0" err="1" smtClean="0">
                <a:solidFill>
                  <a:schemeClr val="bg1"/>
                </a:solidFill>
              </a:rPr>
              <a:t>john.doe@mymail.com</a:t>
            </a:r>
            <a:r>
              <a:rPr lang="en-US" sz="1000" b="1" dirty="0" smtClean="0">
                <a:solidFill>
                  <a:schemeClr val="bg1"/>
                </a:solidFill>
              </a:rPr>
              <a:t> | Password: test1234</a:t>
            </a:r>
            <a:endParaRPr lang="en" sz="1000" b="1" dirty="0">
              <a:solidFill>
                <a:srgbClr val="6D9EEB"/>
              </a:solidFill>
            </a:endParaRPr>
          </a:p>
        </p:txBody>
      </p:sp>
      <p:pic>
        <p:nvPicPr>
          <p:cNvPr id="3" name="Picture 2" descr="my-resum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7" t="3741" r="8565"/>
          <a:stretch/>
        </p:blipFill>
        <p:spPr>
          <a:xfrm>
            <a:off x="3883702" y="1015386"/>
            <a:ext cx="4609217" cy="310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5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5042176" y="905888"/>
            <a:ext cx="3331799" cy="3337875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Place your screenshot here</a:t>
            </a:r>
          </a:p>
        </p:txBody>
      </p:sp>
      <p:sp>
        <p:nvSpPr>
          <p:cNvPr id="276" name="Shape 276"/>
          <p:cNvSpPr/>
          <p:nvPr/>
        </p:nvSpPr>
        <p:spPr>
          <a:xfrm rot="16200000">
            <a:off x="4398186" y="-220841"/>
            <a:ext cx="3506493" cy="5554712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 descr="main-scree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3" t="4489" r="9505"/>
          <a:stretch/>
        </p:blipFill>
        <p:spPr>
          <a:xfrm>
            <a:off x="3870874" y="997291"/>
            <a:ext cx="4618385" cy="3113550"/>
          </a:xfrm>
          <a:prstGeom prst="rect">
            <a:avLst/>
          </a:prstGeom>
        </p:spPr>
      </p:pic>
      <p:sp>
        <p:nvSpPr>
          <p:cNvPr id="6" name="Shape 84"/>
          <p:cNvSpPr txBox="1">
            <a:spLocks/>
          </p:cNvSpPr>
          <p:nvPr/>
        </p:nvSpPr>
        <p:spPr>
          <a:xfrm>
            <a:off x="1016453" y="4790151"/>
            <a:ext cx="7758708" cy="44348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Demo URL: </a:t>
            </a:r>
            <a:r>
              <a:rPr lang="en-US" sz="1000" b="1" dirty="0">
                <a:solidFill>
                  <a:srgbClr val="6D9EEB"/>
                </a:solidFill>
              </a:rPr>
              <a:t>https://</a:t>
            </a:r>
            <a:r>
              <a:rPr lang="en-US" sz="1000" b="1" dirty="0" err="1">
                <a:solidFill>
                  <a:srgbClr val="6D9EEB"/>
                </a:solidFill>
              </a:rPr>
              <a:t>idelve.herokuapp.com</a:t>
            </a:r>
            <a:r>
              <a:rPr lang="en-US" sz="1000" b="1" dirty="0" smtClean="0">
                <a:solidFill>
                  <a:srgbClr val="6D9EEB"/>
                </a:solidFill>
              </a:rPr>
              <a:t>/ </a:t>
            </a:r>
            <a:r>
              <a:rPr lang="en-US" sz="1000" b="1" dirty="0" smtClean="0">
                <a:solidFill>
                  <a:schemeClr val="bg1"/>
                </a:solidFill>
              </a:rPr>
              <a:t>| Username: </a:t>
            </a:r>
            <a:r>
              <a:rPr lang="en-US" sz="1000" b="1" dirty="0" err="1" smtClean="0">
                <a:solidFill>
                  <a:schemeClr val="bg1"/>
                </a:solidFill>
              </a:rPr>
              <a:t>john.doe@mymail.com</a:t>
            </a:r>
            <a:r>
              <a:rPr lang="en-US" sz="1000" b="1" dirty="0" smtClean="0">
                <a:solidFill>
                  <a:schemeClr val="bg1"/>
                </a:solidFill>
              </a:rPr>
              <a:t> | Password: test1234</a:t>
            </a:r>
            <a:endParaRPr lang="en" sz="1000" b="1" dirty="0">
              <a:solidFill>
                <a:srgbClr val="6D9EEB"/>
              </a:solidFill>
            </a:endParaRPr>
          </a:p>
        </p:txBody>
      </p:sp>
      <p:sp>
        <p:nvSpPr>
          <p:cNvPr id="7" name="Shape 275"/>
          <p:cNvSpPr txBox="1">
            <a:spLocks/>
          </p:cNvSpPr>
          <p:nvPr/>
        </p:nvSpPr>
        <p:spPr>
          <a:xfrm>
            <a:off x="1319400" y="2354888"/>
            <a:ext cx="3231300" cy="16472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>
              <a:spcBef>
                <a:spcPts val="0"/>
              </a:spcBef>
              <a:buFont typeface="Quicksand"/>
              <a:buNone/>
            </a:pPr>
            <a:r>
              <a:rPr lang="en-US" sz="1800" b="1" dirty="0" smtClean="0"/>
              <a:t>TRAINING</a:t>
            </a:r>
            <a:endParaRPr lang="en" sz="1800" b="1" dirty="0"/>
          </a:p>
        </p:txBody>
      </p:sp>
      <p:sp>
        <p:nvSpPr>
          <p:cNvPr id="3" name="Frame 2"/>
          <p:cNvSpPr/>
          <p:nvPr/>
        </p:nvSpPr>
        <p:spPr>
          <a:xfrm>
            <a:off x="6594200" y="3676603"/>
            <a:ext cx="436192" cy="56716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56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ctrTitle" idx="4294967295"/>
          </p:nvPr>
        </p:nvSpPr>
        <p:spPr>
          <a:xfrm>
            <a:off x="2002276" y="1259888"/>
            <a:ext cx="6671399" cy="115987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200" b="1" dirty="0" smtClean="0">
                <a:solidFill>
                  <a:srgbClr val="2E3037"/>
                </a:solidFill>
              </a:rPr>
              <a:t>What is Integrated Employment?</a:t>
            </a:r>
            <a:endParaRPr lang="en" sz="2200" b="1" dirty="0">
              <a:solidFill>
                <a:srgbClr val="2E3037"/>
              </a:solidFill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subTitle" idx="4294967295"/>
          </p:nvPr>
        </p:nvSpPr>
        <p:spPr>
          <a:xfrm>
            <a:off x="2002276" y="2266988"/>
            <a:ext cx="6671399" cy="60952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3F3F3"/>
                </a:solidFill>
              </a:rPr>
              <a:t>The Sandwich Shop</a:t>
            </a:r>
            <a:endParaRPr lang="en" sz="3600" b="1" dirty="0">
              <a:solidFill>
                <a:srgbClr val="F3F3F3"/>
              </a:solidFill>
            </a:endParaRPr>
          </a:p>
        </p:txBody>
      </p:sp>
      <p:sp>
        <p:nvSpPr>
          <p:cNvPr id="77" name="Shape 77"/>
          <p:cNvSpPr txBox="1">
            <a:spLocks noGrp="1"/>
          </p:cNvSpPr>
          <p:nvPr>
            <p:ph type="body" idx="4294967295"/>
          </p:nvPr>
        </p:nvSpPr>
        <p:spPr>
          <a:xfrm>
            <a:off x="2002276" y="2847769"/>
            <a:ext cx="6671399" cy="8511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 smtClean="0"/>
              <a:t>Job Seeker, Employment Specialist, Employer</a:t>
            </a:r>
            <a:endParaRPr lang="en" sz="2200" dirty="0">
              <a:solidFill>
                <a:srgbClr val="F3F3F3"/>
              </a:solidFill>
            </a:endParaRPr>
          </a:p>
        </p:txBody>
      </p:sp>
      <p:pic>
        <p:nvPicPr>
          <p:cNvPr id="78" name="Shape 78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2" t="1914" r="37017" b="17200"/>
          <a:stretch/>
        </p:blipFill>
        <p:spPr>
          <a:xfrm>
            <a:off x="184925" y="1810215"/>
            <a:ext cx="1515526" cy="1544538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0" y="1653432"/>
            <a:ext cx="1837944" cy="1836674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ctrTitle" idx="4294967295"/>
          </p:nvPr>
        </p:nvSpPr>
        <p:spPr>
          <a:xfrm>
            <a:off x="2430051" y="1991813"/>
            <a:ext cx="6028199" cy="115987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/>
              <a:t>SUSTAINABILITY &amp; GROWTH</a:t>
            </a:r>
            <a:endParaRPr lang="en" sz="3200" dirty="0"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4294967295"/>
          </p:nvPr>
        </p:nvSpPr>
        <p:spPr>
          <a:xfrm>
            <a:off x="2430051" y="2922262"/>
            <a:ext cx="6028199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/>
              <a:t>Where do we go from here?</a:t>
            </a:r>
            <a:endParaRPr lang="en" sz="2400" dirty="0"/>
          </a:p>
        </p:txBody>
      </p:sp>
      <p:grpSp>
        <p:nvGrpSpPr>
          <p:cNvPr id="25" name="Shape 702"/>
          <p:cNvGrpSpPr/>
          <p:nvPr/>
        </p:nvGrpSpPr>
        <p:grpSpPr>
          <a:xfrm>
            <a:off x="530495" y="2193977"/>
            <a:ext cx="850354" cy="807466"/>
            <a:chOff x="2635450" y="4321225"/>
            <a:chExt cx="368400" cy="466425"/>
          </a:xfrm>
        </p:grpSpPr>
        <p:sp>
          <p:nvSpPr>
            <p:cNvPr id="26" name="Shape 703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704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705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706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707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708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265054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49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EXPANDED DEMOGRAPHIC: </a:t>
            </a:r>
            <a:br>
              <a:rPr lang="en-US" dirty="0" smtClean="0"/>
            </a:br>
            <a:r>
              <a:rPr lang="en-US" dirty="0" smtClean="0"/>
              <a:t>Accessible Skills Tracking Social Network</a:t>
            </a:r>
            <a:endParaRPr lang="en" dirty="0"/>
          </a:p>
        </p:txBody>
      </p:sp>
      <p:sp>
        <p:nvSpPr>
          <p:cNvPr id="4" name="TextBox 3"/>
          <p:cNvSpPr txBox="1"/>
          <p:nvPr/>
        </p:nvSpPr>
        <p:spPr>
          <a:xfrm>
            <a:off x="2423272" y="2198967"/>
            <a:ext cx="604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1B59EF"/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FontAwesome Regular"/>
                <a:cs typeface="FontAwesome Regular"/>
              </a:rPr>
              <a:t></a:t>
            </a:r>
            <a:endParaRPr lang="en-US" sz="2400" b="1" dirty="0">
              <a:solidFill>
                <a:srgbClr val="1B59EF"/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FontAwesome Regular"/>
              <a:cs typeface="FontAwesome Regular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924378" y="2065112"/>
            <a:ext cx="1577989" cy="1398108"/>
            <a:chOff x="1924378" y="2065112"/>
            <a:chExt cx="1577989" cy="1398108"/>
          </a:xfrm>
        </p:grpSpPr>
        <p:sp>
          <p:nvSpPr>
            <p:cNvPr id="3" name="Oval 2"/>
            <p:cNvSpPr/>
            <p:nvPr/>
          </p:nvSpPr>
          <p:spPr>
            <a:xfrm>
              <a:off x="1962865" y="2065112"/>
              <a:ext cx="1488185" cy="1398108"/>
            </a:xfrm>
            <a:prstGeom prst="ellipse">
              <a:avLst/>
            </a:prstGeom>
            <a:noFill/>
            <a:ln w="5715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24378" y="2735014"/>
              <a:ext cx="15779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Developmental Disabilities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783258" y="1269846"/>
            <a:ext cx="3938557" cy="3104050"/>
            <a:chOff x="1783258" y="1269846"/>
            <a:chExt cx="3938557" cy="3104050"/>
          </a:xfrm>
        </p:grpSpPr>
        <p:sp>
          <p:nvSpPr>
            <p:cNvPr id="8" name="Oval 7"/>
            <p:cNvSpPr/>
            <p:nvPr/>
          </p:nvSpPr>
          <p:spPr>
            <a:xfrm>
              <a:off x="1783258" y="1269846"/>
              <a:ext cx="3938557" cy="3104050"/>
            </a:xfrm>
            <a:prstGeom prst="ellipse">
              <a:avLst/>
            </a:prstGeom>
            <a:noFill/>
            <a:ln w="57150" cmpd="sng">
              <a:solidFill>
                <a:srgbClr val="15B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136736" y="1541892"/>
              <a:ext cx="15779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Disadvantaged Job Seekers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577990" y="844406"/>
            <a:ext cx="6119520" cy="4042560"/>
            <a:chOff x="1577990" y="844406"/>
            <a:chExt cx="6119520" cy="4042560"/>
          </a:xfrm>
        </p:grpSpPr>
        <p:sp>
          <p:nvSpPr>
            <p:cNvPr id="10" name="Oval 9"/>
            <p:cNvSpPr/>
            <p:nvPr/>
          </p:nvSpPr>
          <p:spPr>
            <a:xfrm>
              <a:off x="1577990" y="844406"/>
              <a:ext cx="6119520" cy="4042560"/>
            </a:xfrm>
            <a:prstGeom prst="ellipse">
              <a:avLst/>
            </a:prstGeom>
            <a:noFill/>
            <a:ln w="57150" cmpd="sng">
              <a:solidFill>
                <a:srgbClr val="F8649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2820" y="1255515"/>
              <a:ext cx="15779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Everyone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247136" y="2273348"/>
            <a:ext cx="2205068" cy="1905733"/>
            <a:chOff x="5247136" y="2273348"/>
            <a:chExt cx="2205068" cy="1905733"/>
          </a:xfrm>
        </p:grpSpPr>
        <p:sp>
          <p:nvSpPr>
            <p:cNvPr id="12" name="TextBox 11"/>
            <p:cNvSpPr txBox="1"/>
            <p:nvPr/>
          </p:nvSpPr>
          <p:spPr>
            <a:xfrm>
              <a:off x="5874215" y="2927454"/>
              <a:ext cx="15779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Students</a:t>
              </a:r>
              <a:endParaRPr lang="en-US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874215" y="2273348"/>
              <a:ext cx="15779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Professionals</a:t>
              </a:r>
              <a:endParaRPr lang="en-US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47136" y="3655861"/>
              <a:ext cx="19756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Anyone interested in self-improvement</a:t>
              </a:r>
              <a:endParaRPr lang="en-US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284269" y="2166463"/>
            <a:ext cx="2423168" cy="1771521"/>
            <a:chOff x="3284269" y="2166463"/>
            <a:chExt cx="2423168" cy="1771521"/>
          </a:xfrm>
        </p:grpSpPr>
        <p:sp>
          <p:nvSpPr>
            <p:cNvPr id="15" name="TextBox 14"/>
            <p:cNvSpPr txBox="1"/>
            <p:nvPr/>
          </p:nvSpPr>
          <p:spPr>
            <a:xfrm>
              <a:off x="3592170" y="2546800"/>
              <a:ext cx="21039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Rehabilitated prisoners</a:t>
              </a:r>
              <a:endParaRPr lang="en-US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03451" y="2927454"/>
              <a:ext cx="21039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Homeless</a:t>
              </a:r>
              <a:endParaRPr lang="en-US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75161" y="3289851"/>
              <a:ext cx="21039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Veterans with PTSD</a:t>
              </a:r>
              <a:endParaRPr lang="en-US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84269" y="3630207"/>
              <a:ext cx="21039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Minorities</a:t>
              </a:r>
              <a:endParaRPr lang="en-US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02367" y="2166463"/>
              <a:ext cx="21039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Other disabilities</a:t>
              </a:r>
              <a:endParaRPr lang="en-US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1322001" y="4451123"/>
            <a:ext cx="670147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acon Sans"/>
                <a:cs typeface="Bacon Sans"/>
              </a:rPr>
              <a:t>Supportive community of learners</a:t>
            </a:r>
            <a:endParaRPr lang="en-US" sz="2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acon Sans"/>
              <a:cs typeface="Bacon Sans"/>
            </a:endParaRPr>
          </a:p>
        </p:txBody>
      </p:sp>
    </p:spTree>
    <p:extLst>
      <p:ext uri="{BB962C8B-B14F-4D97-AF65-F5344CB8AC3E}">
        <p14:creationId xmlns:p14="http://schemas.microsoft.com/office/powerpoint/2010/main" val="28614422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yankanno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" t="-8303" r="-2655" b="-8854"/>
          <a:stretch/>
        </p:blipFill>
        <p:spPr>
          <a:xfrm rot="20943977">
            <a:off x="7502993" y="3655293"/>
            <a:ext cx="914828" cy="10398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84" name="Shape 184"/>
          <p:cNvSpPr txBox="1">
            <a:spLocks noGrp="1"/>
          </p:cNvSpPr>
          <p:nvPr>
            <p:ph type="ctrTitle" idx="4294967295"/>
          </p:nvPr>
        </p:nvSpPr>
        <p:spPr>
          <a:xfrm>
            <a:off x="1377875" y="-34804"/>
            <a:ext cx="4776600" cy="115987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0" b="1" dirty="0" err="1" smtClean="0">
                <a:solidFill>
                  <a:srgbClr val="2E3037"/>
                </a:solidFill>
              </a:rPr>
              <a:t>Mahalo</a:t>
            </a:r>
            <a:r>
              <a:rPr lang="en-US" sz="6000" b="1" dirty="0" smtClean="0">
                <a:solidFill>
                  <a:srgbClr val="2E3037"/>
                </a:solidFill>
              </a:rPr>
              <a:t>!</a:t>
            </a:r>
            <a:endParaRPr lang="en" sz="6000" b="1" dirty="0">
              <a:solidFill>
                <a:srgbClr val="2E3037"/>
              </a:solidFill>
            </a:endParaRPr>
          </a:p>
        </p:txBody>
      </p:sp>
      <p:sp>
        <p:nvSpPr>
          <p:cNvPr id="185" name="Shape 185"/>
          <p:cNvSpPr txBox="1">
            <a:spLocks noGrp="1"/>
          </p:cNvSpPr>
          <p:nvPr>
            <p:ph type="subTitle" idx="4294967295"/>
          </p:nvPr>
        </p:nvSpPr>
        <p:spPr>
          <a:xfrm>
            <a:off x="4479961" y="106495"/>
            <a:ext cx="4795538" cy="9929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/>
              <a:t>The </a:t>
            </a:r>
            <a:r>
              <a:rPr lang="en-US" sz="2400" dirty="0" err="1" smtClean="0"/>
              <a:t>iDelve</a:t>
            </a:r>
            <a:r>
              <a:rPr lang="en-US" sz="2400" dirty="0" smtClean="0"/>
              <a:t> Team: Ari, Krislin, Ruby, Andrew, Russ, and Ryan</a:t>
            </a:r>
            <a:endParaRPr lang="en" sz="2400" dirty="0"/>
          </a:p>
        </p:txBody>
      </p:sp>
      <p:pic>
        <p:nvPicPr>
          <p:cNvPr id="4" name="Picture 3" descr="russ-head-github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12" t="-4048"/>
          <a:stretch/>
        </p:blipFill>
        <p:spPr>
          <a:xfrm rot="388258">
            <a:off x="7525869" y="2518460"/>
            <a:ext cx="853619" cy="10630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Picture 2" descr="andrew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0" t="-5478" r="27514" b="15711"/>
          <a:stretch/>
        </p:blipFill>
        <p:spPr>
          <a:xfrm rot="21006994">
            <a:off x="7498181" y="1288225"/>
            <a:ext cx="790841" cy="10646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" name="Picture 1" descr="idelve-easter-seals-visit-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68" y="1125071"/>
            <a:ext cx="5721232" cy="381320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 descr="ari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" t="-3596" r="4977" b="1"/>
          <a:stretch/>
        </p:blipFill>
        <p:spPr>
          <a:xfrm>
            <a:off x="307980" y="1355952"/>
            <a:ext cx="1287988" cy="15038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457449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49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1165497" y="1200150"/>
            <a:ext cx="6858000" cy="3725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dirty="0">
                <a:solidFill>
                  <a:srgbClr val="F3F3F3"/>
                </a:solidFill>
              </a:rPr>
              <a:t>Special thanks to all the people who made and released these awesome resources for free: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" sz="2400" dirty="0">
                <a:solidFill>
                  <a:srgbClr val="F3F3F3"/>
                </a:solidFill>
              </a:rPr>
              <a:t>Presentation template by </a:t>
            </a:r>
            <a:r>
              <a:rPr lang="en" sz="2400" u="sng" dirty="0">
                <a:solidFill>
                  <a:srgbClr val="F3F3F3"/>
                </a:solidFill>
                <a:hlinkClick r:id="rId3"/>
              </a:rPr>
              <a:t>SlidesCarnival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" sz="2400" dirty="0">
                <a:solidFill>
                  <a:srgbClr val="F3F3F3"/>
                </a:solidFill>
              </a:rPr>
              <a:t>Photographs by </a:t>
            </a:r>
            <a:r>
              <a:rPr lang="en" sz="2400" u="sng" dirty="0">
                <a:solidFill>
                  <a:srgbClr val="F3F3F3"/>
                </a:solidFill>
                <a:hlinkClick r:id="rId4"/>
              </a:rPr>
              <a:t>Unsplash</a:t>
            </a:r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22411" r="15532"/>
          <a:stretch/>
        </p:blipFill>
        <p:spPr>
          <a:xfrm>
            <a:off x="911863" y="-30951"/>
            <a:ext cx="10749314" cy="5231935"/>
          </a:xfrm>
          <a:prstGeom prst="rect">
            <a:avLst/>
          </a:prstGeom>
        </p:spPr>
      </p:pic>
      <p:sp>
        <p:nvSpPr>
          <p:cNvPr id="101" name="Shape 101"/>
          <p:cNvSpPr/>
          <p:nvPr/>
        </p:nvSpPr>
        <p:spPr>
          <a:xfrm>
            <a:off x="0" y="1653432"/>
            <a:ext cx="1837944" cy="1836674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ctrTitle" idx="4294967295"/>
          </p:nvPr>
        </p:nvSpPr>
        <p:spPr>
          <a:xfrm>
            <a:off x="2430051" y="1783319"/>
            <a:ext cx="6028199" cy="115987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INTEGRATED EMPLOYMENT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4294967295"/>
          </p:nvPr>
        </p:nvSpPr>
        <p:spPr>
          <a:xfrm>
            <a:off x="2430051" y="2590567"/>
            <a:ext cx="6028199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/>
              <a:t>Benefits Everyone</a:t>
            </a:r>
            <a:endParaRPr lang="en" sz="2400" dirty="0"/>
          </a:p>
        </p:txBody>
      </p:sp>
      <p:grpSp>
        <p:nvGrpSpPr>
          <p:cNvPr id="14" name="Shape 518"/>
          <p:cNvGrpSpPr/>
          <p:nvPr/>
        </p:nvGrpSpPr>
        <p:grpSpPr>
          <a:xfrm>
            <a:off x="356669" y="2046979"/>
            <a:ext cx="1121615" cy="1061234"/>
            <a:chOff x="5292575" y="3681900"/>
            <a:chExt cx="420150" cy="373275"/>
          </a:xfrm>
        </p:grpSpPr>
        <p:sp>
          <p:nvSpPr>
            <p:cNvPr id="15" name="Shape 519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520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521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52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52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52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52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1996806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ctrTitle" idx="4294967295"/>
          </p:nvPr>
        </p:nvSpPr>
        <p:spPr>
          <a:xfrm>
            <a:off x="1284950" y="705151"/>
            <a:ext cx="7097100" cy="89504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4800" b="1" dirty="0" smtClean="0"/>
              <a:t>Employee</a:t>
            </a:r>
            <a:endParaRPr lang="en" sz="4800" b="1" dirty="0"/>
          </a:p>
        </p:txBody>
      </p:sp>
      <p:sp>
        <p:nvSpPr>
          <p:cNvPr id="191" name="Shape 191"/>
          <p:cNvSpPr txBox="1">
            <a:spLocks noGrp="1"/>
          </p:cNvSpPr>
          <p:nvPr>
            <p:ph type="subTitle" idx="4294967295"/>
          </p:nvPr>
        </p:nvSpPr>
        <p:spPr>
          <a:xfrm>
            <a:off x="1284950" y="1468460"/>
            <a:ext cx="7097100" cy="4632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000" dirty="0" smtClean="0"/>
              <a:t>Equality, self-esteem, belonging, valued social roles</a:t>
            </a:r>
            <a:endParaRPr lang="en" sz="2000" dirty="0"/>
          </a:p>
        </p:txBody>
      </p:sp>
      <p:sp>
        <p:nvSpPr>
          <p:cNvPr id="192" name="Shape 192"/>
          <p:cNvSpPr txBox="1">
            <a:spLocks noGrp="1"/>
          </p:cNvSpPr>
          <p:nvPr>
            <p:ph type="ctrTitle" idx="4294967295"/>
          </p:nvPr>
        </p:nvSpPr>
        <p:spPr>
          <a:xfrm>
            <a:off x="1284950" y="3334053"/>
            <a:ext cx="7097100" cy="89504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4800" b="1" dirty="0" smtClean="0"/>
              <a:t>Society</a:t>
            </a:r>
            <a:endParaRPr lang="en" sz="4800" b="1" dirty="0"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4294967295"/>
          </p:nvPr>
        </p:nvSpPr>
        <p:spPr>
          <a:xfrm>
            <a:off x="1284950" y="4097363"/>
            <a:ext cx="7097100" cy="4632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000" dirty="0" smtClean="0"/>
              <a:t>Tax savings (4X returns), diversity </a:t>
            </a:r>
            <a:endParaRPr lang="en" sz="2000" dirty="0"/>
          </a:p>
        </p:txBody>
      </p:sp>
      <p:sp>
        <p:nvSpPr>
          <p:cNvPr id="194" name="Shape 194"/>
          <p:cNvSpPr txBox="1">
            <a:spLocks noGrp="1"/>
          </p:cNvSpPr>
          <p:nvPr>
            <p:ph type="ctrTitle" idx="4294967295"/>
          </p:nvPr>
        </p:nvSpPr>
        <p:spPr>
          <a:xfrm>
            <a:off x="1284950" y="2019601"/>
            <a:ext cx="7097100" cy="89504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800" b="1" dirty="0" smtClean="0"/>
              <a:t>Employer</a:t>
            </a:r>
            <a:endParaRPr lang="en" sz="4800" b="1" dirty="0"/>
          </a:p>
        </p:txBody>
      </p:sp>
      <p:sp>
        <p:nvSpPr>
          <p:cNvPr id="195" name="Shape 195"/>
          <p:cNvSpPr txBox="1">
            <a:spLocks noGrp="1"/>
          </p:cNvSpPr>
          <p:nvPr>
            <p:ph type="subTitle" idx="4294967295"/>
          </p:nvPr>
        </p:nvSpPr>
        <p:spPr>
          <a:xfrm>
            <a:off x="1284950" y="2782912"/>
            <a:ext cx="7097100" cy="4632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dirty="0"/>
              <a:t>Operational and financial benefits (9 out of 10)</a:t>
            </a:r>
            <a:endParaRPr lang="en" sz="2000" dirty="0"/>
          </a:p>
        </p:txBody>
      </p:sp>
      <p:sp>
        <p:nvSpPr>
          <p:cNvPr id="196" name="Shape 196"/>
          <p:cNvSpPr/>
          <p:nvPr/>
        </p:nvSpPr>
        <p:spPr>
          <a:xfrm>
            <a:off x="830360" y="3818784"/>
            <a:ext cx="146304" cy="14265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830360" y="1182065"/>
            <a:ext cx="146304" cy="14265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84"/>
          <p:cNvSpPr txBox="1">
            <a:spLocks/>
          </p:cNvSpPr>
          <p:nvPr/>
        </p:nvSpPr>
        <p:spPr>
          <a:xfrm>
            <a:off x="976664" y="4778415"/>
            <a:ext cx="4230542" cy="44348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Source</a:t>
            </a:r>
            <a:r>
              <a:rPr lang="en-US" sz="1000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r>
              <a:rPr lang="en-US" sz="1000" b="1" dirty="0">
                <a:solidFill>
                  <a:srgbClr val="6D9EEB"/>
                </a:solidFill>
              </a:rPr>
              <a:t>http://</a:t>
            </a:r>
            <a:r>
              <a:rPr lang="en-US" sz="1000" b="1" dirty="0" err="1">
                <a:solidFill>
                  <a:srgbClr val="6D9EEB"/>
                </a:solidFill>
              </a:rPr>
              <a:t>health.hawaii.gov</a:t>
            </a:r>
            <a:r>
              <a:rPr lang="en-US" sz="1000" b="1" dirty="0">
                <a:solidFill>
                  <a:srgbClr val="6D9EEB"/>
                </a:solidFill>
              </a:rPr>
              <a:t>/</a:t>
            </a:r>
            <a:r>
              <a:rPr lang="en-US" sz="1000" b="1" dirty="0" err="1">
                <a:solidFill>
                  <a:srgbClr val="6D9EEB"/>
                </a:solidFill>
              </a:rPr>
              <a:t>ddd</a:t>
            </a:r>
            <a:r>
              <a:rPr lang="en-US" sz="1000" b="1" dirty="0">
                <a:solidFill>
                  <a:srgbClr val="6D9EEB"/>
                </a:solidFill>
              </a:rPr>
              <a:t>/files/2015/02/Frame-</a:t>
            </a:r>
            <a:r>
              <a:rPr lang="en-US" sz="1000" b="1" dirty="0" err="1">
                <a:solidFill>
                  <a:srgbClr val="6D9EEB"/>
                </a:solidFill>
              </a:rPr>
              <a:t>Work.pdf</a:t>
            </a:r>
            <a:endParaRPr lang="en" sz="1000" b="1" dirty="0">
              <a:solidFill>
                <a:srgbClr val="6D9EEB"/>
              </a:solidFill>
            </a:endParaRPr>
          </a:p>
          <a:p>
            <a:endParaRPr lang="en" sz="1000" b="1" dirty="0">
              <a:solidFill>
                <a:srgbClr val="6D9EEB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72029" y="1916747"/>
            <a:ext cx="1512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15B600"/>
                </a:solidFill>
                <a:latin typeface="FontAwesome Regular"/>
                <a:cs typeface="FontAwesome Regular"/>
              </a:rPr>
              <a:t></a:t>
            </a:r>
          </a:p>
          <a:p>
            <a:r>
              <a:rPr lang="en-US" sz="2800" dirty="0" smtClean="0">
                <a:solidFill>
                  <a:srgbClr val="15B600"/>
                </a:solidFill>
                <a:latin typeface="FontAwesome Regular"/>
                <a:cs typeface="FontAwesome Regular"/>
              </a:rPr>
              <a:t></a:t>
            </a:r>
            <a:r>
              <a:rPr lang="en-US" sz="2800" dirty="0">
                <a:solidFill>
                  <a:srgbClr val="15B600"/>
                </a:solidFill>
                <a:latin typeface="FontAwesome Regular"/>
                <a:cs typeface="FontAwesome Regular"/>
              </a:rPr>
              <a:t></a:t>
            </a:r>
            <a:r>
              <a:rPr lang="en-US" sz="2800" dirty="0" smtClean="0">
                <a:solidFill>
                  <a:srgbClr val="15B600"/>
                </a:solidFill>
                <a:latin typeface="FontAwesome Regular"/>
                <a:cs typeface="FontAwesome Regular"/>
              </a:rPr>
              <a:t></a:t>
            </a:r>
            <a:r>
              <a:rPr lang="en-US" sz="1050" dirty="0" smtClean="0">
                <a:solidFill>
                  <a:srgbClr val="15B600"/>
                </a:solidFill>
                <a:latin typeface="FontAwesome Regular"/>
                <a:cs typeface="FontAwesome Regular"/>
              </a:rPr>
              <a:t>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FontAwesome Regular"/>
                <a:cs typeface="FontAwesome Regular"/>
              </a:rPr>
              <a:t>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FontAwesome Regular"/>
              <a:cs typeface="FontAwesome Regula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1681" y="1028140"/>
            <a:ext cx="59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15B600"/>
                </a:solidFill>
                <a:latin typeface="FontAwesome Regular"/>
                <a:cs typeface="FontAwesome Regular"/>
              </a:rPr>
              <a:t>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FontAwesome Regular"/>
              <a:cs typeface="FontAwesome Regula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8252" y="2358905"/>
            <a:ext cx="59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15B600"/>
                </a:solidFill>
                <a:latin typeface="FontAwesome Regular"/>
                <a:cs typeface="FontAwesome Regular"/>
              </a:rPr>
              <a:t>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FontAwesome Regular"/>
              <a:cs typeface="FontAwesome Regula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7993" y="3673787"/>
            <a:ext cx="59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15B600"/>
                </a:solidFill>
                <a:latin typeface="FontAwesome Regular"/>
                <a:cs typeface="FontAwesome Regular"/>
              </a:rPr>
              <a:t>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FontAwesome Regular"/>
              <a:cs typeface="FontAwesome Regular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55296" t="9207" r="2278" b="26751"/>
          <a:stretch/>
        </p:blipFill>
        <p:spPr>
          <a:xfrm>
            <a:off x="6609970" y="534502"/>
            <a:ext cx="836805" cy="98727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924201" y="3377849"/>
            <a:ext cx="2341254" cy="1606080"/>
            <a:chOff x="5924201" y="3377849"/>
            <a:chExt cx="2341254" cy="1606080"/>
          </a:xfrm>
        </p:grpSpPr>
        <p:pic>
          <p:nvPicPr>
            <p:cNvPr id="4" name="Picture 3" descr="hospital-fundraiser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9889" y="3377849"/>
              <a:ext cx="2174554" cy="1226584"/>
            </a:xfrm>
            <a:prstGeom prst="rect">
              <a:avLst/>
            </a:prstGeom>
          </p:spPr>
        </p:pic>
        <p:sp>
          <p:nvSpPr>
            <p:cNvPr id="18" name="Shape 84"/>
            <p:cNvSpPr txBox="1">
              <a:spLocks/>
            </p:cNvSpPr>
            <p:nvPr/>
          </p:nvSpPr>
          <p:spPr>
            <a:xfrm>
              <a:off x="5924201" y="4540444"/>
              <a:ext cx="2341254" cy="443485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600" dirty="0" smtClean="0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rPr>
                <a:t>“Where this Wahiawa man leads, a community follows”</a:t>
              </a:r>
              <a:endParaRPr lang="en-US" sz="600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r>
                <a:rPr lang="en-US" sz="600" dirty="0" smtClean="0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rPr>
                <a:t>Honolulu Star-Advertiser</a:t>
              </a:r>
              <a:r>
                <a:rPr lang="en-US" sz="600" dirty="0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rPr>
                <a:t>; Lee </a:t>
              </a:r>
              <a:r>
                <a:rPr lang="en-US" sz="600" dirty="0" err="1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rPr>
                <a:t>Cataluna</a:t>
              </a:r>
              <a:r>
                <a:rPr lang="en-US" sz="600" dirty="0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rPr>
                <a:t>; August 26, 2016</a:t>
              </a:r>
              <a:endParaRPr lang="en" sz="600" b="1" dirty="0">
                <a:solidFill>
                  <a:srgbClr val="6D9EEB"/>
                </a:solidFill>
              </a:endParaRPr>
            </a:p>
            <a:p>
              <a:endParaRPr lang="en" sz="600" b="1" dirty="0">
                <a:solidFill>
                  <a:srgbClr val="6D9EE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07015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  <p:bldP spid="191" grpId="0" build="p"/>
      <p:bldP spid="192" grpId="0"/>
      <p:bldP spid="193" grpId="0" build="p"/>
      <p:bldP spid="194" grpId="0"/>
      <p:bldP spid="195" grpId="0" build="p"/>
      <p:bldP spid="10" grpId="0"/>
      <p:bldP spid="3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1633225" y="861737"/>
            <a:ext cx="6991850" cy="364854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en" sz="2400" u="sng" dirty="0">
                <a:solidFill>
                  <a:srgbClr val="BBD189"/>
                </a:solidFill>
              </a:rPr>
              <a:t>Work is a fundamental life activity</a:t>
            </a:r>
            <a:r>
              <a:rPr lang="en" sz="2400" dirty="0"/>
              <a:t> </a:t>
            </a:r>
            <a:r>
              <a:rPr lang="en" sz="2000" dirty="0"/>
              <a:t>for adults with and without </a:t>
            </a:r>
            <a:r>
              <a:rPr lang="en" sz="2000" dirty="0" smtClean="0"/>
              <a:t>disabilities</a:t>
            </a:r>
            <a:r>
              <a:rPr lang="is-IS" sz="2000" dirty="0" smtClean="0"/>
              <a:t>… </a:t>
            </a:r>
            <a:r>
              <a:rPr lang="en" sz="2000" dirty="0" smtClean="0"/>
              <a:t>it </a:t>
            </a:r>
            <a:r>
              <a:rPr lang="en" sz="2000" dirty="0"/>
              <a:t>provides a </a:t>
            </a:r>
            <a:r>
              <a:rPr lang="en" sz="2000" dirty="0" smtClean="0"/>
              <a:t>sense of </a:t>
            </a:r>
            <a:r>
              <a:rPr lang="en" sz="2000" dirty="0"/>
              <a:t>purpose, shaping who we are and how we fit into our </a:t>
            </a:r>
            <a:r>
              <a:rPr lang="en" sz="2000" dirty="0" smtClean="0"/>
              <a:t>community</a:t>
            </a:r>
            <a:r>
              <a:rPr lang="is-IS" sz="2000" dirty="0" smtClean="0"/>
              <a:t>… </a:t>
            </a:r>
            <a:r>
              <a:rPr lang="en" sz="2400" u="sng" dirty="0" smtClean="0">
                <a:solidFill>
                  <a:srgbClr val="BBD189"/>
                </a:solidFill>
              </a:rPr>
              <a:t>All </a:t>
            </a:r>
            <a:r>
              <a:rPr lang="en" sz="2400" u="sng" dirty="0">
                <a:solidFill>
                  <a:srgbClr val="BBD189"/>
                </a:solidFill>
              </a:rPr>
              <a:t>individuals</a:t>
            </a:r>
            <a:r>
              <a:rPr lang="en" sz="2000" dirty="0" smtClean="0"/>
              <a:t>, regardless of </a:t>
            </a:r>
            <a:r>
              <a:rPr lang="en" sz="2000" dirty="0"/>
              <a:t>disability and age, </a:t>
            </a:r>
            <a:r>
              <a:rPr lang="en" sz="2400" u="sng" dirty="0">
                <a:solidFill>
                  <a:srgbClr val="BBD189"/>
                </a:solidFill>
              </a:rPr>
              <a:t>can work and work </a:t>
            </a:r>
            <a:r>
              <a:rPr lang="en" sz="2400" u="sng" dirty="0" smtClean="0">
                <a:solidFill>
                  <a:srgbClr val="BBD189"/>
                </a:solidFill>
              </a:rPr>
              <a:t>optimall</a:t>
            </a:r>
            <a:r>
              <a:rPr lang="en-US" sz="2400" u="sng" dirty="0" smtClean="0">
                <a:solidFill>
                  <a:srgbClr val="BBD189"/>
                </a:solidFill>
              </a:rPr>
              <a:t>y</a:t>
            </a:r>
            <a:r>
              <a:rPr lang="en-US" sz="2000" dirty="0" smtClean="0"/>
              <a:t> w</a:t>
            </a:r>
            <a:r>
              <a:rPr lang="en" sz="2000" dirty="0" smtClean="0"/>
              <a:t>ith </a:t>
            </a:r>
            <a:r>
              <a:rPr lang="en" sz="2000" dirty="0"/>
              <a:t>opportunity, training, and support </a:t>
            </a:r>
            <a:r>
              <a:rPr lang="en" sz="2000" dirty="0" smtClean="0"/>
              <a:t>that builds </a:t>
            </a:r>
            <a:r>
              <a:rPr lang="en" sz="2000" dirty="0"/>
              <a:t>on each person’s strengths and interests</a:t>
            </a:r>
            <a:r>
              <a:rPr lang="en" sz="2000" dirty="0" smtClean="0"/>
              <a:t>.</a:t>
            </a:r>
          </a:p>
          <a:p>
            <a:pPr lvl="0">
              <a:buNone/>
            </a:pPr>
            <a:endParaRPr lang="en" sz="2000" dirty="0"/>
          </a:p>
          <a:p>
            <a:pPr lvl="0" algn="r">
              <a:buNone/>
            </a:pPr>
            <a:r>
              <a:rPr lang="en-US" sz="2000" dirty="0" smtClean="0"/>
              <a:t>- CMS Informational Bulletin (September 16, 2011)</a:t>
            </a:r>
            <a:endParaRPr lang="en" sz="2000" dirty="0"/>
          </a:p>
        </p:txBody>
      </p:sp>
      <p:sp>
        <p:nvSpPr>
          <p:cNvPr id="4" name="Shape 76"/>
          <p:cNvSpPr txBox="1">
            <a:spLocks/>
          </p:cNvSpPr>
          <p:nvPr/>
        </p:nvSpPr>
        <p:spPr>
          <a:xfrm>
            <a:off x="1512797" y="294198"/>
            <a:ext cx="6671399" cy="6095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ctr">
              <a:spcBef>
                <a:spcPts val="0"/>
              </a:spcBef>
              <a:buFont typeface="Quicksand"/>
              <a:buNone/>
            </a:pPr>
            <a:r>
              <a:rPr lang="en-US" sz="4400" b="1" dirty="0" smtClean="0"/>
              <a:t>Employment First</a:t>
            </a:r>
            <a:endParaRPr lang="en" sz="4400" b="1" dirty="0"/>
          </a:p>
        </p:txBody>
      </p:sp>
    </p:spTree>
    <p:extLst>
      <p:ext uri="{BB962C8B-B14F-4D97-AF65-F5344CB8AC3E}">
        <p14:creationId xmlns:p14="http://schemas.microsoft.com/office/powerpoint/2010/main" val="280799098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2990541" y="3582209"/>
            <a:ext cx="366308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1165475" y="499482"/>
            <a:ext cx="6858000" cy="34362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As of 2013, Integrated Employment participation is at </a:t>
            </a:r>
            <a:r>
              <a:rPr lang="en-US" dirty="0" smtClean="0">
                <a:solidFill>
                  <a:srgbClr val="FF9C39"/>
                </a:solidFill>
              </a:rPr>
              <a:t>2%</a:t>
            </a:r>
            <a:r>
              <a:rPr lang="en-US" dirty="0" smtClean="0"/>
              <a:t>, </a:t>
            </a:r>
            <a:endParaRPr lang="en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2055127"/>
              </p:ext>
            </p:extLst>
          </p:nvPr>
        </p:nvGraphicFramePr>
        <p:xfrm>
          <a:off x="2506366" y="1620385"/>
          <a:ext cx="4223087" cy="3369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Shape 84"/>
          <p:cNvSpPr txBox="1">
            <a:spLocks/>
          </p:cNvSpPr>
          <p:nvPr/>
        </p:nvSpPr>
        <p:spPr>
          <a:xfrm>
            <a:off x="2703730" y="1165726"/>
            <a:ext cx="4025723" cy="44348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Percent Participating in </a:t>
            </a:r>
            <a:r>
              <a:rPr lang="en-US" sz="12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Integrated </a:t>
            </a:r>
            <a:r>
              <a:rPr lang="en-US" sz="1200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Employment Services by State, 2013</a:t>
            </a:r>
            <a:endParaRPr lang="en" sz="1200" dirty="0"/>
          </a:p>
        </p:txBody>
      </p:sp>
      <p:sp>
        <p:nvSpPr>
          <p:cNvPr id="10" name="Shape 84"/>
          <p:cNvSpPr txBox="1">
            <a:spLocks/>
          </p:cNvSpPr>
          <p:nvPr/>
        </p:nvSpPr>
        <p:spPr>
          <a:xfrm>
            <a:off x="960509" y="4606554"/>
            <a:ext cx="4025723" cy="44348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sz="1200" dirty="0"/>
          </a:p>
        </p:txBody>
      </p:sp>
      <p:sp>
        <p:nvSpPr>
          <p:cNvPr id="12" name="Shape 84"/>
          <p:cNvSpPr txBox="1">
            <a:spLocks/>
          </p:cNvSpPr>
          <p:nvPr/>
        </p:nvSpPr>
        <p:spPr>
          <a:xfrm>
            <a:off x="2902768" y="4787252"/>
            <a:ext cx="4025723" cy="44348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 dirty="0" smtClean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Source</a:t>
            </a:r>
            <a:r>
              <a:rPr lang="en-US" sz="1000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r>
              <a:rPr lang="en" sz="1000" b="1" dirty="0" smtClean="0">
                <a:solidFill>
                  <a:srgbClr val="6D9EEB"/>
                </a:solidFill>
              </a:rPr>
              <a:t>http</a:t>
            </a:r>
            <a:r>
              <a:rPr lang="en" sz="1000" b="1" dirty="0">
                <a:solidFill>
                  <a:srgbClr val="6D9EEB"/>
                </a:solidFill>
              </a:rPr>
              <a:t>://www.statedata.info/statepages/Hawaii</a:t>
            </a:r>
          </a:p>
          <a:p>
            <a:endParaRPr lang="en" sz="1000" b="1" dirty="0">
              <a:solidFill>
                <a:srgbClr val="6D9EEB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2539741" y="3817924"/>
            <a:ext cx="396402" cy="265349"/>
          </a:xfrm>
          <a:prstGeom prst="rightArrow">
            <a:avLst/>
          </a:prstGeom>
          <a:solidFill>
            <a:srgbClr val="FF3928"/>
          </a:solidFill>
          <a:ln>
            <a:solidFill>
              <a:srgbClr val="FF3928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ame 4"/>
          <p:cNvSpPr/>
          <p:nvPr/>
        </p:nvSpPr>
        <p:spPr>
          <a:xfrm>
            <a:off x="2971585" y="3809648"/>
            <a:ext cx="222536" cy="682325"/>
          </a:xfrm>
          <a:prstGeom prst="frame">
            <a:avLst/>
          </a:prstGeom>
          <a:solidFill>
            <a:srgbClr val="FF9C39"/>
          </a:solidFill>
          <a:ln>
            <a:solidFill>
              <a:srgbClr val="FF3928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2554158" y="3459011"/>
            <a:ext cx="396402" cy="265349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hape 84"/>
          <p:cNvSpPr txBox="1">
            <a:spLocks/>
          </p:cNvSpPr>
          <p:nvPr/>
        </p:nvSpPr>
        <p:spPr>
          <a:xfrm>
            <a:off x="1581135" y="3311558"/>
            <a:ext cx="982501" cy="58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 smtClean="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NATIONAL AVERAGE</a:t>
            </a:r>
            <a:endParaRPr lang="en" sz="1200" dirty="0">
              <a:solidFill>
                <a:schemeClr val="accent3"/>
              </a:solidFill>
            </a:endParaRPr>
          </a:p>
        </p:txBody>
      </p:sp>
      <p:sp>
        <p:nvSpPr>
          <p:cNvPr id="22" name="Shape 84"/>
          <p:cNvSpPr txBox="1">
            <a:spLocks/>
          </p:cNvSpPr>
          <p:nvPr/>
        </p:nvSpPr>
        <p:spPr>
          <a:xfrm>
            <a:off x="1735255" y="3771931"/>
            <a:ext cx="982501" cy="58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 smtClean="0">
                <a:solidFill>
                  <a:srgbClr val="FF3928"/>
                </a:solidFill>
                <a:latin typeface="Quicksand"/>
                <a:ea typeface="Quicksand"/>
                <a:cs typeface="Quicksand"/>
                <a:sym typeface="Quicksand"/>
              </a:rPr>
              <a:t>HAWAII</a:t>
            </a:r>
            <a:endParaRPr lang="en" sz="1200" dirty="0">
              <a:solidFill>
                <a:srgbClr val="FF3928"/>
              </a:solidFill>
            </a:endParaRPr>
          </a:p>
        </p:txBody>
      </p:sp>
      <p:sp>
        <p:nvSpPr>
          <p:cNvPr id="13" name="Shape 145"/>
          <p:cNvSpPr txBox="1">
            <a:spLocks/>
          </p:cNvSpPr>
          <p:nvPr/>
        </p:nvSpPr>
        <p:spPr>
          <a:xfrm>
            <a:off x="1159591" y="739562"/>
            <a:ext cx="6858000" cy="3822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dirty="0" smtClean="0"/>
              <a:t>the </a:t>
            </a:r>
            <a:r>
              <a:rPr lang="en-US" u="sng" dirty="0" smtClean="0">
                <a:solidFill>
                  <a:srgbClr val="FF9C39"/>
                </a:solidFill>
              </a:rPr>
              <a:t>LOWEST</a:t>
            </a:r>
            <a:r>
              <a:rPr lang="en-US" dirty="0" smtClean="0">
                <a:solidFill>
                  <a:srgbClr val="FF9C39"/>
                </a:solidFill>
              </a:rPr>
              <a:t> </a:t>
            </a:r>
            <a:r>
              <a:rPr lang="en-US" dirty="0" smtClean="0"/>
              <a:t>in the nation (average 19%).</a:t>
            </a:r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 animBg="1"/>
      <p:bldP spid="20" grpId="0" animBg="1"/>
      <p:bldP spid="21" grpId="0"/>
      <p:bldP spid="2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-919375" y="1117851"/>
            <a:ext cx="3644717" cy="3545106"/>
          </a:xfrm>
          <a:prstGeom prst="ellipse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</a:gradFill>
          <a:ln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49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39C0BA"/>
                </a:solidFill>
              </a:rPr>
              <a:t>TIME IS RUNNING OUT: CMS Final Rules for HCBS funding</a:t>
            </a:r>
            <a:endParaRPr lang="en" dirty="0">
              <a:solidFill>
                <a:srgbClr val="39C0BA"/>
              </a:solidFill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801901" y="1212621"/>
            <a:ext cx="4415614" cy="180134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dirty="0" smtClean="0"/>
              <a:t>Hawaii has until </a:t>
            </a:r>
            <a:r>
              <a:rPr lang="en-US" sz="4000" u="sng" dirty="0" smtClean="0">
                <a:solidFill>
                  <a:srgbClr val="FF9C39"/>
                </a:solidFill>
              </a:rPr>
              <a:t>March 17, 2019</a:t>
            </a:r>
            <a:r>
              <a:rPr lang="en-US" sz="4000" dirty="0" smtClean="0"/>
              <a:t> </a:t>
            </a:r>
            <a:r>
              <a:rPr lang="en-US" dirty="0" smtClean="0"/>
              <a:t>to come into compliance</a:t>
            </a:r>
            <a:endParaRPr dirty="0"/>
          </a:p>
        </p:txBody>
      </p:sp>
      <p:pic>
        <p:nvPicPr>
          <p:cNvPr id="5" name="Picture 4" descr="574372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384" y="1212621"/>
            <a:ext cx="2194560" cy="3450336"/>
          </a:xfrm>
          <a:prstGeom prst="rect">
            <a:avLst/>
          </a:prstGeom>
        </p:spPr>
      </p:pic>
      <p:sp>
        <p:nvSpPr>
          <p:cNvPr id="7" name="Shape 130"/>
          <p:cNvSpPr txBox="1">
            <a:spLocks/>
          </p:cNvSpPr>
          <p:nvPr/>
        </p:nvSpPr>
        <p:spPr>
          <a:xfrm>
            <a:off x="3801901" y="3176217"/>
            <a:ext cx="5154906" cy="18013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dirty="0" smtClean="0"/>
              <a:t>Or face federal sanctions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50653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0" y="1653432"/>
            <a:ext cx="1837944" cy="1836674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ctrTitle" idx="4294967295"/>
          </p:nvPr>
        </p:nvSpPr>
        <p:spPr>
          <a:xfrm>
            <a:off x="2430051" y="1991813"/>
            <a:ext cx="6028199" cy="115987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/>
              <a:t>CUSTOMIZED EMPLOYMENT</a:t>
            </a:r>
            <a:endParaRPr lang="en" sz="3200" dirty="0"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4294967295"/>
          </p:nvPr>
        </p:nvSpPr>
        <p:spPr>
          <a:xfrm>
            <a:off x="2430051" y="2922262"/>
            <a:ext cx="6028199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/>
              <a:t>Tailor job opportunities to clients’ strengths, needs, and interests</a:t>
            </a:r>
            <a:endParaRPr lang="en" sz="2400" dirty="0"/>
          </a:p>
        </p:txBody>
      </p:sp>
      <p:grpSp>
        <p:nvGrpSpPr>
          <p:cNvPr id="10" name="Shape 310"/>
          <p:cNvGrpSpPr/>
          <p:nvPr/>
        </p:nvGrpSpPr>
        <p:grpSpPr>
          <a:xfrm>
            <a:off x="530810" y="2094429"/>
            <a:ext cx="826594" cy="944391"/>
            <a:chOff x="590250" y="244200"/>
            <a:chExt cx="407975" cy="532175"/>
          </a:xfrm>
        </p:grpSpPr>
        <p:sp>
          <p:nvSpPr>
            <p:cNvPr id="11" name="Shape 311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3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313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314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315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16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317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318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319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320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321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32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323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324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862560" y="992809"/>
            <a:ext cx="2253584" cy="1621742"/>
            <a:chOff x="1862560" y="992809"/>
            <a:chExt cx="2253584" cy="1621742"/>
          </a:xfrm>
        </p:grpSpPr>
        <p:sp>
          <p:nvSpPr>
            <p:cNvPr id="15" name="Shape 185"/>
            <p:cNvSpPr txBox="1">
              <a:spLocks/>
            </p:cNvSpPr>
            <p:nvPr/>
          </p:nvSpPr>
          <p:spPr>
            <a:xfrm>
              <a:off x="1862560" y="2042716"/>
              <a:ext cx="2253584" cy="57183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Char char="◦"/>
                <a:defRPr sz="30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1pPr>
              <a:lvl2pPr marR="0" lvl="1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Char char="▫"/>
                <a:defRPr sz="24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2pPr>
              <a:lvl3pPr marR="0" lvl="2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24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3pPr>
              <a:lvl4pPr marR="0" lvl="3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4pPr>
              <a:lvl5pPr marR="0" lvl="4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5pPr>
              <a:lvl6pPr marR="0" lvl="5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6pPr>
              <a:lvl7pPr marR="0" lvl="6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7pPr>
              <a:lvl8pPr marR="0" lvl="7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8pPr>
              <a:lvl9pPr marR="0" lvl="8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9pPr>
            </a:lstStyle>
            <a:p>
              <a:pPr algn="ctr">
                <a:spcBef>
                  <a:spcPts val="0"/>
                </a:spcBef>
                <a:buFont typeface="Quicksand"/>
                <a:buNone/>
              </a:pPr>
              <a:r>
                <a:rPr lang="en-US" sz="2400" dirty="0" smtClean="0"/>
                <a:t>Assistant</a:t>
              </a:r>
              <a:endParaRPr lang="en" sz="2400" dirty="0"/>
            </a:p>
          </p:txBody>
        </p:sp>
        <p:pic>
          <p:nvPicPr>
            <p:cNvPr id="2" name="Picture 1" descr="1474732494_Woman-9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3283" y="992809"/>
              <a:ext cx="1061226" cy="1061226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5198147" y="2725265"/>
            <a:ext cx="2253584" cy="1554976"/>
            <a:chOff x="5198147" y="2725265"/>
            <a:chExt cx="2253584" cy="1554976"/>
          </a:xfrm>
        </p:grpSpPr>
        <p:sp>
          <p:nvSpPr>
            <p:cNvPr id="11" name="Shape 185"/>
            <p:cNvSpPr txBox="1">
              <a:spLocks/>
            </p:cNvSpPr>
            <p:nvPr/>
          </p:nvSpPr>
          <p:spPr>
            <a:xfrm>
              <a:off x="5198147" y="3708406"/>
              <a:ext cx="2253584" cy="57183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Char char="◦"/>
                <a:defRPr sz="30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1pPr>
              <a:lvl2pPr marR="0" lvl="1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Char char="▫"/>
                <a:defRPr sz="24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2pPr>
              <a:lvl3pPr marR="0" lvl="2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24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3pPr>
              <a:lvl4pPr marR="0" lvl="3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4pPr>
              <a:lvl5pPr marR="0" lvl="4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5pPr>
              <a:lvl6pPr marR="0" lvl="5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6pPr>
              <a:lvl7pPr marR="0" lvl="6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7pPr>
              <a:lvl8pPr marR="0" lvl="7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8pPr>
              <a:lvl9pPr marR="0" lvl="8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9pPr>
            </a:lstStyle>
            <a:p>
              <a:pPr algn="ctr">
                <a:spcBef>
                  <a:spcPts val="0"/>
                </a:spcBef>
                <a:buFont typeface="Quicksand"/>
                <a:buNone/>
              </a:pPr>
              <a:r>
                <a:rPr lang="en-US" sz="2400" dirty="0" smtClean="0"/>
                <a:t>Coworkers</a:t>
              </a:r>
              <a:endParaRPr lang="en" sz="2400" dirty="0"/>
            </a:p>
          </p:txBody>
        </p:sp>
        <p:pic>
          <p:nvPicPr>
            <p:cNvPr id="3" name="Picture 2" descr="1474732407_Man-6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741" y="2725265"/>
              <a:ext cx="1060704" cy="106070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862560" y="2739976"/>
            <a:ext cx="2253584" cy="1601701"/>
            <a:chOff x="1862560" y="2739976"/>
            <a:chExt cx="2253584" cy="1601701"/>
          </a:xfrm>
        </p:grpSpPr>
        <p:sp>
          <p:nvSpPr>
            <p:cNvPr id="9" name="Shape 185"/>
            <p:cNvSpPr txBox="1">
              <a:spLocks/>
            </p:cNvSpPr>
            <p:nvPr/>
          </p:nvSpPr>
          <p:spPr>
            <a:xfrm>
              <a:off x="1862560" y="3769842"/>
              <a:ext cx="2253584" cy="57183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Char char="◦"/>
                <a:defRPr sz="30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1pPr>
              <a:lvl2pPr marR="0" lvl="1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Char char="▫"/>
                <a:defRPr sz="24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2pPr>
              <a:lvl3pPr marR="0" lvl="2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24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3pPr>
              <a:lvl4pPr marR="0" lvl="3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4pPr>
              <a:lvl5pPr marR="0" lvl="4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5pPr>
              <a:lvl6pPr marR="0" lvl="5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6pPr>
              <a:lvl7pPr marR="0" lvl="6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7pPr>
              <a:lvl8pPr marR="0" lvl="7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8pPr>
              <a:lvl9pPr marR="0" lvl="8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9pPr>
            </a:lstStyle>
            <a:p>
              <a:pPr algn="ctr">
                <a:spcBef>
                  <a:spcPts val="0"/>
                </a:spcBef>
                <a:buFont typeface="Quicksand"/>
                <a:buNone/>
              </a:pPr>
              <a:r>
                <a:rPr lang="en-US" sz="2400" dirty="0" smtClean="0"/>
                <a:t>Employment Specialist</a:t>
              </a:r>
              <a:endParaRPr lang="en" sz="2400" dirty="0"/>
            </a:p>
          </p:txBody>
        </p:sp>
        <p:pic>
          <p:nvPicPr>
            <p:cNvPr id="17" name="Picture 16" descr="1474732448_Businesswoman-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7914" y="2739976"/>
              <a:ext cx="1060704" cy="1060704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5509371" y="992809"/>
            <a:ext cx="1565160" cy="1621742"/>
            <a:chOff x="5509371" y="992809"/>
            <a:chExt cx="1565160" cy="1621742"/>
          </a:xfrm>
        </p:grpSpPr>
        <p:sp>
          <p:nvSpPr>
            <p:cNvPr id="7" name="Shape 185"/>
            <p:cNvSpPr txBox="1">
              <a:spLocks/>
            </p:cNvSpPr>
            <p:nvPr/>
          </p:nvSpPr>
          <p:spPr>
            <a:xfrm>
              <a:off x="5509371" y="2042716"/>
              <a:ext cx="1565160" cy="57183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Char char="◦"/>
                <a:defRPr sz="30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1pPr>
              <a:lvl2pPr marR="0" lvl="1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Char char="▫"/>
                <a:defRPr sz="24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2pPr>
              <a:lvl3pPr marR="0" lvl="2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24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3pPr>
              <a:lvl4pPr marR="0" lvl="3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4pPr>
              <a:lvl5pPr marR="0" lvl="4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5pPr>
              <a:lvl6pPr marR="0" lvl="5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6pPr>
              <a:lvl7pPr marR="0" lvl="6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7pPr>
              <a:lvl8pPr marR="0" lvl="7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8pPr>
              <a:lvl9pPr marR="0" lvl="8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9pPr>
            </a:lstStyle>
            <a:p>
              <a:pPr algn="ctr">
                <a:spcBef>
                  <a:spcPts val="0"/>
                </a:spcBef>
                <a:buFont typeface="Quicksand"/>
                <a:buNone/>
              </a:pPr>
              <a:r>
                <a:rPr lang="en-US" sz="2400" dirty="0" smtClean="0"/>
                <a:t>Friends</a:t>
              </a:r>
              <a:endParaRPr lang="en" sz="2400" dirty="0"/>
            </a:p>
          </p:txBody>
        </p:sp>
        <p:pic>
          <p:nvPicPr>
            <p:cNvPr id="18" name="Picture 17" descr="1474732459_Man-14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741" y="992809"/>
              <a:ext cx="1060704" cy="1060704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3502157" y="3559559"/>
            <a:ext cx="2253584" cy="1539070"/>
            <a:chOff x="3502157" y="3559559"/>
            <a:chExt cx="2253584" cy="1539070"/>
          </a:xfrm>
        </p:grpSpPr>
        <p:sp>
          <p:nvSpPr>
            <p:cNvPr id="13" name="Shape 185"/>
            <p:cNvSpPr txBox="1">
              <a:spLocks/>
            </p:cNvSpPr>
            <p:nvPr/>
          </p:nvSpPr>
          <p:spPr>
            <a:xfrm>
              <a:off x="3502157" y="4526794"/>
              <a:ext cx="2253584" cy="57183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Char char="◦"/>
                <a:defRPr sz="30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1pPr>
              <a:lvl2pPr marR="0" lvl="1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Char char="▫"/>
                <a:defRPr sz="24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2pPr>
              <a:lvl3pPr marR="0" lvl="2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24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3pPr>
              <a:lvl4pPr marR="0" lvl="3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4pPr>
              <a:lvl5pPr marR="0" lvl="4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5pPr>
              <a:lvl6pPr marR="0" lvl="5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6pPr>
              <a:lvl7pPr marR="0" lvl="6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7pPr>
              <a:lvl8pPr marR="0" lvl="7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8pPr>
              <a:lvl9pPr marR="0" lvl="8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9pPr>
            </a:lstStyle>
            <a:p>
              <a:pPr algn="ctr">
                <a:spcBef>
                  <a:spcPts val="0"/>
                </a:spcBef>
                <a:buFont typeface="Quicksand"/>
                <a:buNone/>
              </a:pPr>
              <a:r>
                <a:rPr lang="en-US" sz="2400" dirty="0" smtClean="0"/>
                <a:t>Employer</a:t>
              </a:r>
              <a:endParaRPr lang="en" sz="2400" dirty="0"/>
            </a:p>
          </p:txBody>
        </p:sp>
        <p:pic>
          <p:nvPicPr>
            <p:cNvPr id="21" name="Picture 20" descr="1474732836_Boss-3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6144" y="3559559"/>
              <a:ext cx="1056554" cy="1056554"/>
            </a:xfrm>
            <a:prstGeom prst="rect">
              <a:avLst/>
            </a:prstGeom>
          </p:spPr>
        </p:pic>
      </p:grpSp>
      <p:pic>
        <p:nvPicPr>
          <p:cNvPr id="22" name="Picture 21" descr="1474733206_male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981" y="1752538"/>
            <a:ext cx="1625600" cy="1625600"/>
          </a:xfrm>
          <a:prstGeom prst="rect">
            <a:avLst/>
          </a:prstGeom>
        </p:spPr>
      </p:pic>
      <p:sp>
        <p:nvSpPr>
          <p:cNvPr id="25" name="Shape 184"/>
          <p:cNvSpPr txBox="1">
            <a:spLocks/>
          </p:cNvSpPr>
          <p:nvPr/>
        </p:nvSpPr>
        <p:spPr>
          <a:xfrm>
            <a:off x="979141" y="-91397"/>
            <a:ext cx="3137003" cy="9764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3200" b="1" dirty="0" smtClean="0">
                <a:solidFill>
                  <a:srgbClr val="2E3037"/>
                </a:solidFill>
              </a:rPr>
              <a:t>Support Team</a:t>
            </a:r>
            <a:endParaRPr lang="en" sz="3200" b="1" dirty="0">
              <a:solidFill>
                <a:srgbClr val="2E3037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885421" y="200508"/>
            <a:ext cx="1565160" cy="1513549"/>
            <a:chOff x="3885421" y="200508"/>
            <a:chExt cx="1565160" cy="1513549"/>
          </a:xfrm>
        </p:grpSpPr>
        <p:pic>
          <p:nvPicPr>
            <p:cNvPr id="29" name="Picture 28" descr="1474732454_Woman-15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1994" y="200508"/>
              <a:ext cx="1060704" cy="1060704"/>
            </a:xfrm>
            <a:prstGeom prst="rect">
              <a:avLst/>
            </a:prstGeom>
          </p:spPr>
        </p:pic>
        <p:sp>
          <p:nvSpPr>
            <p:cNvPr id="32" name="Shape 185"/>
            <p:cNvSpPr txBox="1">
              <a:spLocks/>
            </p:cNvSpPr>
            <p:nvPr/>
          </p:nvSpPr>
          <p:spPr>
            <a:xfrm>
              <a:off x="3885421" y="1142222"/>
              <a:ext cx="1565160" cy="57183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Char char="◦"/>
                <a:defRPr sz="30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1pPr>
              <a:lvl2pPr marR="0" lvl="1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Char char="▫"/>
                <a:defRPr sz="24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2pPr>
              <a:lvl3pPr marR="0" lvl="2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24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3pPr>
              <a:lvl4pPr marR="0" lvl="3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4pPr>
              <a:lvl5pPr marR="0" lvl="4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5pPr>
              <a:lvl6pPr marR="0" lvl="5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6pPr>
              <a:lvl7pPr marR="0" lvl="6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7pPr>
              <a:lvl8pPr marR="0" lvl="7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8pPr>
              <a:lvl9pPr marR="0" lvl="8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F3F3F3"/>
                </a:buClr>
                <a:buSzPct val="100000"/>
                <a:buFont typeface="Quicksand"/>
                <a:buNone/>
                <a:defRPr sz="1800" b="0" i="0" u="none" strike="noStrike" cap="none">
                  <a:solidFill>
                    <a:srgbClr val="F3F3F3"/>
                  </a:solidFill>
                  <a:latin typeface="Quicksand"/>
                  <a:ea typeface="Quicksand"/>
                  <a:cs typeface="Quicksand"/>
                  <a:sym typeface="Quicksand"/>
                </a:defRPr>
              </a:lvl9pPr>
            </a:lstStyle>
            <a:p>
              <a:pPr algn="ctr">
                <a:spcBef>
                  <a:spcPts val="0"/>
                </a:spcBef>
                <a:buFont typeface="Quicksand"/>
                <a:buNone/>
              </a:pPr>
              <a:r>
                <a:rPr lang="en-US" sz="2400" dirty="0" smtClean="0"/>
                <a:t>Family</a:t>
              </a:r>
              <a:endParaRPr lang="en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7062596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1558</Words>
  <Application>Microsoft Macintosh PowerPoint</Application>
  <PresentationFormat>On-screen Show (16:9)</PresentationFormat>
  <Paragraphs>223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Eleanor template</vt:lpstr>
      <vt:lpstr>iDelve</vt:lpstr>
      <vt:lpstr>What is Integrated Employment?</vt:lpstr>
      <vt:lpstr>INTEGRATED EMPLOYMENT</vt:lpstr>
      <vt:lpstr>Employee</vt:lpstr>
      <vt:lpstr>PowerPoint Presentation</vt:lpstr>
      <vt:lpstr>As of 2013, Integrated Employment participation is at 2%, </vt:lpstr>
      <vt:lpstr>TIME IS RUNNING OUT: CMS Final Rules for HCBS funding</vt:lpstr>
      <vt:lpstr>CUSTOMIZED EMPLOYMENT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SUSTAINABILITY &amp; GROWTH</vt:lpstr>
      <vt:lpstr>EXPANDED DEMOGRAPHIC:  Accessible Skills Tracking Social Network</vt:lpstr>
      <vt:lpstr>Mahalo!</vt:lpstr>
      <vt:lpstr>CREDITS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iDelve</dc:title>
  <cp:lastModifiedBy>Krislin Lee</cp:lastModifiedBy>
  <cp:revision>95</cp:revision>
  <dcterms:modified xsi:type="dcterms:W3CDTF">2016-10-06T05:31:36Z</dcterms:modified>
</cp:coreProperties>
</file>